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4"/>
  </p:handoutMasterIdLst>
  <p:sldIdLst>
    <p:sldId id="256" r:id="rId2"/>
    <p:sldId id="288" r:id="rId3"/>
    <p:sldId id="283" r:id="rId4"/>
    <p:sldId id="284" r:id="rId5"/>
    <p:sldId id="285" r:id="rId6"/>
    <p:sldId id="28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70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3" r:id="rId28"/>
    <p:sldId id="294" r:id="rId29"/>
    <p:sldId id="286" r:id="rId30"/>
    <p:sldId id="282" r:id="rId31"/>
    <p:sldId id="295" r:id="rId32"/>
    <p:sldId id="296" r:id="rId33"/>
  </p:sldIdLst>
  <p:sldSz cx="9753600" cy="7315200"/>
  <p:notesSz cx="6858000" cy="9144000"/>
  <p:embeddedFontLst>
    <p:embeddedFont>
      <p:font typeface="Angsana New" pitchFamily="18" charset="-34"/>
      <p:regular r:id="rId35"/>
      <p:bold r:id="rId36"/>
      <p:italic r:id="rId37"/>
      <p:boldItalic r:id="rId38"/>
    </p:embeddedFont>
    <p:embeddedFont>
      <p:font typeface="Sarabun" charset="-34"/>
      <p:regular r:id="rId39"/>
    </p:embeddedFont>
    <p:embeddedFont>
      <p:font typeface="Sarabun Bold" charset="-34"/>
      <p:regular r:id="rId40"/>
    </p:embeddedFont>
    <p:embeddedFont>
      <p:font typeface="TH SarabunPSK" pitchFamily="34" charset="-34"/>
      <p:regular r:id="rId41"/>
      <p:bold r:id="rId42"/>
      <p:italic r:id="rId43"/>
      <p:boldItalic r:id="rId44"/>
    </p:embeddedFont>
    <p:embeddedFont>
      <p:font typeface="Arimo" charset="0"/>
      <p:regular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Cordia New" pitchFamily="34" charset="-34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-109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01B4A-3775-4F13-8E7B-939C779ABC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40CC70D-18B5-4B8B-98D6-601575DB51F8}">
      <dgm:prSet phldrT="[ข้อความ]" custT="1"/>
      <dgm:spPr>
        <a:solidFill>
          <a:schemeClr val="tx2">
            <a:lumMod val="60000"/>
            <a:lumOff val="40000"/>
          </a:schemeClr>
        </a:solidFill>
      </dgm:spPr>
      <dgm:t>
        <a:bodyPr>
          <a:scene3d>
            <a:camera prst="orthographicFront">
              <a:rot lat="0" lon="0" rev="0"/>
            </a:camera>
            <a:lightRig rig="threePt" dir="t"/>
          </a:scene3d>
        </a:bodyPr>
        <a:lstStyle/>
        <a:p>
          <a:r>
            <a:rPr lang="th-TH" sz="2000" b="1" dirty="0" smtClean="0">
              <a:solidFill>
                <a:schemeClr val="tx1"/>
              </a:solidFill>
            </a:rPr>
            <a:t>คู่มือสำหรับนายทหารโครงการ</a:t>
          </a:r>
        </a:p>
        <a:p>
          <a:r>
            <a:rPr lang="th-TH" sz="2000" b="1" dirty="0" smtClean="0">
              <a:solidFill>
                <a:schemeClr val="tx1"/>
              </a:solidFill>
            </a:rPr>
            <a:t>การบริหารงานโครงการวิจัยและพัฒนาการทหาร</a:t>
          </a:r>
        </a:p>
        <a:p>
          <a:r>
            <a:rPr lang="th-TH" sz="2000" b="1" dirty="0" smtClean="0">
              <a:solidFill>
                <a:schemeClr val="tx1"/>
              </a:solidFill>
            </a:rPr>
            <a:t>ของกระทรวงกลาโหม</a:t>
          </a:r>
          <a:endParaRPr lang="en-US" sz="2000" dirty="0" smtClean="0">
            <a:solidFill>
              <a:schemeClr val="tx1"/>
            </a:solidFill>
          </a:endParaRPr>
        </a:p>
        <a:p>
          <a:r>
            <a:rPr lang="th-TH" sz="2000" b="1" dirty="0" smtClean="0">
              <a:solidFill>
                <a:schemeClr val="tx1"/>
              </a:solidFill>
            </a:rPr>
            <a:t>ประจำปีงบประมาณ พ.ศ. ๒๕๖๖</a:t>
          </a:r>
          <a:endParaRPr lang="en-US" sz="2000" dirty="0" smtClean="0">
            <a:solidFill>
              <a:schemeClr val="tx1"/>
            </a:solidFill>
          </a:endParaRPr>
        </a:p>
        <a:p>
          <a:r>
            <a:rPr lang="th-TH" sz="2000" dirty="0" smtClean="0">
              <a:solidFill>
                <a:schemeClr val="tx1"/>
              </a:solidFill>
            </a:rPr>
            <a:t>(ตั้งแต่ได้รับการอนุมัติให้ดำเนินโครงการ - ปิดโครงการ)</a:t>
          </a:r>
          <a:endParaRPr lang="th-TH" sz="2000" dirty="0">
            <a:solidFill>
              <a:schemeClr val="tx1"/>
            </a:solidFill>
          </a:endParaRPr>
        </a:p>
      </dgm:t>
    </dgm:pt>
    <dgm:pt modelId="{C6D90BA1-1E9A-4C95-A55A-89E48AF59E50}" type="parTrans" cxnId="{D48932C4-4D6B-4FF6-AD48-B9F8B0F064CD}">
      <dgm:prSet/>
      <dgm:spPr/>
      <dgm:t>
        <a:bodyPr/>
        <a:lstStyle/>
        <a:p>
          <a:endParaRPr lang="th-TH"/>
        </a:p>
      </dgm:t>
    </dgm:pt>
    <dgm:pt modelId="{095D5E1E-0C4C-47D2-8E6E-B80B9F74A3AB}" type="sibTrans" cxnId="{D48932C4-4D6B-4FF6-AD48-B9F8B0F064CD}">
      <dgm:prSet/>
      <dgm:spPr/>
      <dgm:t>
        <a:bodyPr/>
        <a:lstStyle/>
        <a:p>
          <a:endParaRPr lang="th-TH"/>
        </a:p>
      </dgm:t>
    </dgm:pt>
    <dgm:pt modelId="{BFEBDEA6-6E6C-467C-992A-3E4462EEB265}" type="pres">
      <dgm:prSet presAssocID="{E4B01B4A-3775-4F13-8E7B-939C779ABC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E7D8B85-395C-4B76-AF8E-AEF6653E5252}" type="pres">
      <dgm:prSet presAssocID="{D40CC70D-18B5-4B8B-98D6-601575DB51F8}" presName="node" presStyleLbl="node1" presStyleIdx="0" presStyleCnt="1" custAng="0" custScaleX="45312" custScaleY="114583" custLinFactNeighborY="130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48932C4-4D6B-4FF6-AD48-B9F8B0F064CD}" srcId="{E4B01B4A-3775-4F13-8E7B-939C779ABCAE}" destId="{D40CC70D-18B5-4B8B-98D6-601575DB51F8}" srcOrd="0" destOrd="0" parTransId="{C6D90BA1-1E9A-4C95-A55A-89E48AF59E50}" sibTransId="{095D5E1E-0C4C-47D2-8E6E-B80B9F74A3AB}"/>
    <dgm:cxn modelId="{F6DA2978-9AA7-43E9-845F-C9B8D0028C4A}" type="presOf" srcId="{D40CC70D-18B5-4B8B-98D6-601575DB51F8}" destId="{4E7D8B85-395C-4B76-AF8E-AEF6653E5252}" srcOrd="0" destOrd="0" presId="urn:microsoft.com/office/officeart/2005/8/layout/default"/>
    <dgm:cxn modelId="{8EF95F27-5AAF-48C6-856D-9BABB0E01416}" type="presOf" srcId="{E4B01B4A-3775-4F13-8E7B-939C779ABCAE}" destId="{BFEBDEA6-6E6C-467C-992A-3E4462EEB265}" srcOrd="0" destOrd="0" presId="urn:microsoft.com/office/officeart/2005/8/layout/default"/>
    <dgm:cxn modelId="{90FCE1E7-F251-48E4-8E32-EB3695128239}" type="presParOf" srcId="{BFEBDEA6-6E6C-467C-992A-3E4462EEB265}" destId="{4E7D8B85-395C-4B76-AF8E-AEF6653E525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7D8B85-395C-4B76-AF8E-AEF6653E5252}">
      <dsp:nvSpPr>
        <dsp:cNvPr id="0" name=""/>
        <dsp:cNvSpPr/>
      </dsp:nvSpPr>
      <dsp:spPr>
        <a:xfrm>
          <a:off x="2667024" y="381004"/>
          <a:ext cx="4419551" cy="670558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>
              <a:rot lat="0" lon="0" rev="0"/>
            </a:camera>
            <a:lightRig rig="threePt" dir="t"/>
          </a:scene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</a:rPr>
            <a:t>คู่มือสำหรับนายทหารโครงการ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</a:rPr>
            <a:t>การบริหารงานโครงการวิจัยและพัฒนาการทหาร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</a:rPr>
            <a:t>ของกระทรวงกลาโหม</a:t>
          </a:r>
          <a:endParaRPr lang="en-US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</a:rPr>
            <a:t>ประจำปีงบประมาณ พ.ศ. ๒๕๖๖</a:t>
          </a:r>
          <a:endParaRPr lang="en-US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</a:rPr>
            <a:t>(ตั้งแต่ได้รับการอนุมัติให้ดำเนินโครงการ - ปิดโครงการ)</a:t>
          </a:r>
          <a:endParaRPr lang="th-TH" sz="2000" kern="1200" dirty="0">
            <a:solidFill>
              <a:schemeClr val="tx1"/>
            </a:solidFill>
          </a:endParaRPr>
        </a:p>
      </dsp:txBody>
      <dsp:txXfrm>
        <a:off x="2667024" y="381004"/>
        <a:ext cx="4419551" cy="6705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D5A08-608B-4134-AEBA-D09D292ACCA0}" type="datetimeFigureOut">
              <a:rPr lang="th-TH" smtClean="0"/>
              <a:pPr/>
              <a:t>19/10/65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BBD63-5B45-4249-BB6C-1A7619624A0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rabun" panose="020B060402020202020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arabun" panose="020B060402020202020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arabun" panose="020B060402020202020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arabun" panose="020B0604020202020204" charset="-34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arabun" panose="020B0604020202020204" charset="-34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arabun" panose="020B0604020202020204" charset="-34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arabun" panose="020B0604020202020204" charset="-34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arabun" panose="020B0604020202020204" charset="-34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arabun" panose="020B0604020202020204" charset="-34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>
            <a:extLst>
              <a:ext uri="{FF2B5EF4-FFF2-40B4-BE49-F238E27FC236}">
                <a16:creationId xmlns="" xmlns:a16="http://schemas.microsoft.com/office/drawing/2014/main" id="{C9A99A81-6E3B-4A7C-A6D7-F305D46E6152}"/>
              </a:ext>
            </a:extLst>
          </p:cNvPr>
          <p:cNvGrpSpPr/>
          <p:nvPr/>
        </p:nvGrpSpPr>
        <p:grpSpPr>
          <a:xfrm>
            <a:off x="-191690" y="533400"/>
            <a:ext cx="10050386" cy="5972265"/>
            <a:chOff x="-191690" y="533400"/>
            <a:chExt cx="10050386" cy="5972265"/>
          </a:xfrm>
        </p:grpSpPr>
        <p:grpSp>
          <p:nvGrpSpPr>
            <p:cNvPr id="2" name="Group 2"/>
            <p:cNvGrpSpPr/>
            <p:nvPr/>
          </p:nvGrpSpPr>
          <p:grpSpPr>
            <a:xfrm>
              <a:off x="-191690" y="809536"/>
              <a:ext cx="1979233" cy="5696129"/>
              <a:chOff x="0" y="0"/>
              <a:chExt cx="1255347" cy="361282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255347" cy="3612823"/>
              </a:xfrm>
              <a:custGeom>
                <a:avLst/>
                <a:gdLst/>
                <a:ahLst/>
                <a:cxnLst/>
                <a:rect l="l" t="t" r="r" b="b"/>
                <a:pathLst>
                  <a:path w="1255347" h="3612823">
                    <a:moveTo>
                      <a:pt x="0" y="0"/>
                    </a:moveTo>
                    <a:lnTo>
                      <a:pt x="1255347" y="0"/>
                    </a:lnTo>
                    <a:lnTo>
                      <a:pt x="1255347" y="3612823"/>
                    </a:lnTo>
                    <a:lnTo>
                      <a:pt x="0" y="3612823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 l="18570" r="18570"/>
            <a:stretch>
              <a:fillRect/>
            </a:stretch>
          </p:blipFill>
          <p:spPr>
            <a:xfrm>
              <a:off x="548640" y="1389704"/>
              <a:ext cx="2477805" cy="215326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/>
            <a:srcRect l="11666" r="11666"/>
            <a:stretch>
              <a:fillRect/>
            </a:stretch>
          </p:blipFill>
          <p:spPr>
            <a:xfrm>
              <a:off x="548640" y="3772236"/>
              <a:ext cx="2477805" cy="215326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9031695" y="5925496"/>
              <a:ext cx="827001" cy="580168"/>
              <a:chOff x="0" y="0"/>
              <a:chExt cx="1793623" cy="12582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93623" cy="1258286"/>
              </a:xfrm>
              <a:custGeom>
                <a:avLst/>
                <a:gdLst/>
                <a:ahLst/>
                <a:cxnLst/>
                <a:rect l="l" t="t" r="r" b="b"/>
                <a:pathLst>
                  <a:path w="1793623" h="1258286">
                    <a:moveTo>
                      <a:pt x="0" y="0"/>
                    </a:moveTo>
                    <a:lnTo>
                      <a:pt x="1793623" y="0"/>
                    </a:lnTo>
                    <a:lnTo>
                      <a:pt x="1793623" y="1258286"/>
                    </a:lnTo>
                    <a:lnTo>
                      <a:pt x="0" y="1258286"/>
                    </a:lnTo>
                    <a:close/>
                  </a:path>
                </a:pathLst>
              </a:custGeom>
              <a:solidFill>
                <a:srgbClr val="E0256C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9031695" y="809536"/>
              <a:ext cx="827001" cy="580168"/>
              <a:chOff x="0" y="0"/>
              <a:chExt cx="1793623" cy="125828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93623" cy="1258286"/>
              </a:xfrm>
              <a:custGeom>
                <a:avLst/>
                <a:gdLst/>
                <a:ahLst/>
                <a:cxnLst/>
                <a:rect l="l" t="t" r="r" b="b"/>
                <a:pathLst>
                  <a:path w="1793623" h="1258286">
                    <a:moveTo>
                      <a:pt x="0" y="0"/>
                    </a:moveTo>
                    <a:lnTo>
                      <a:pt x="1793623" y="0"/>
                    </a:lnTo>
                    <a:lnTo>
                      <a:pt x="1793623" y="1258286"/>
                    </a:lnTo>
                    <a:lnTo>
                      <a:pt x="0" y="1258286"/>
                    </a:lnTo>
                    <a:close/>
                  </a:path>
                </a:pathLst>
              </a:custGeom>
              <a:solidFill>
                <a:srgbClr val="E0256C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648200" y="533400"/>
              <a:ext cx="2183785" cy="2175544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3699550" y="4823498"/>
              <a:ext cx="5509597" cy="358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0"/>
                </a:lnSpc>
              </a:pPr>
              <a:r>
                <a:rPr lang="en-US" sz="2121" b="1" dirty="0">
                  <a:solidFill>
                    <a:srgbClr val="343030"/>
                  </a:solidFill>
                  <a:latin typeface="Sarabun" panose="020B0604020202020204" charset="-34"/>
                </a:rPr>
                <a:t>RESEARCH MANAGEMENT DIVISION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699550" y="5139061"/>
              <a:ext cx="3928447" cy="347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8"/>
                </a:lnSpc>
              </a:pPr>
              <a:r>
                <a:rPr lang="en-US" sz="2141" spc="19" dirty="0" err="1">
                  <a:solidFill>
                    <a:srgbClr val="343030"/>
                  </a:solidFill>
                  <a:latin typeface="Sarabun" panose="020B0604020202020204" charset="-34"/>
                  <a:cs typeface="Sarabun"/>
                </a:rPr>
                <a:t>กองบริหารงานวิจัย</a:t>
              </a:r>
              <a:endParaRPr lang="en-US" sz="2141" spc="19" dirty="0">
                <a:solidFill>
                  <a:srgbClr val="34303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694686" y="2953237"/>
              <a:ext cx="5204141" cy="1466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b="1" spc="25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แนวทางในการบริหารงานโครงการวิจัยและพัฒนาการทหารของ</a:t>
              </a:r>
              <a:r>
                <a:rPr lang="en-US" sz="2800" b="1" spc="25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 </a:t>
              </a:r>
              <a:r>
                <a:rPr lang="en-US" sz="2800" b="1" spc="25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กห</a:t>
              </a:r>
              <a:r>
                <a:rPr lang="en-US" sz="2800" b="1" spc="25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.</a:t>
              </a:r>
            </a:p>
          </p:txBody>
        </p:sp>
      </p:grpSp>
      <p:pic>
        <p:nvPicPr>
          <p:cNvPr id="1026" name="Picture 2" descr="\\10.125.30.44\public\[10.125.30.250]\รูปข้าราชการชุดสัญญาบัตรขาว,ประทวนชุดแชนยาว ประจำปี 65\รูปที่ใช้\พ.อ.เกียรติพงษ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09800"/>
            <a:ext cx="2743200" cy="3992833"/>
          </a:xfrm>
          <a:prstGeom prst="rect">
            <a:avLst/>
          </a:prstGeom>
          <a:noFill/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0" y="6391126"/>
            <a:ext cx="36576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พ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.อ.เกียรติ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เศ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ลารมย์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ts val="3888"/>
              </a:lnSpc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ผอ.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กบว.สนป.วท.กห.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="" xmlns:a16="http://schemas.microsoft.com/office/drawing/2014/main" id="{48FD76EC-8738-4AAB-8300-7F75EDC8BA60}"/>
              </a:ext>
            </a:extLst>
          </p:cNvPr>
          <p:cNvGrpSpPr/>
          <p:nvPr/>
        </p:nvGrpSpPr>
        <p:grpSpPr>
          <a:xfrm>
            <a:off x="-224387" y="333936"/>
            <a:ext cx="9977987" cy="6192594"/>
            <a:chOff x="-224387" y="333936"/>
            <a:chExt cx="9977987" cy="619259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/>
            <a:srcRect t="24582" b="24582"/>
            <a:stretch>
              <a:fillRect/>
            </a:stretch>
          </p:blipFill>
          <p:spPr>
            <a:xfrm>
              <a:off x="-78411" y="333936"/>
              <a:ext cx="9832011" cy="2811464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-224387" y="1224717"/>
              <a:ext cx="9977987" cy="1220041"/>
              <a:chOff x="0" y="0"/>
              <a:chExt cx="7192484" cy="879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192484" cy="879448"/>
              </a:xfrm>
              <a:custGeom>
                <a:avLst/>
                <a:gdLst/>
                <a:ahLst/>
                <a:cxnLst/>
                <a:rect l="l" t="t" r="r" b="b"/>
                <a:pathLst>
                  <a:path w="7192484" h="879448">
                    <a:moveTo>
                      <a:pt x="0" y="0"/>
                    </a:moveTo>
                    <a:lnTo>
                      <a:pt x="7192484" y="0"/>
                    </a:lnTo>
                    <a:lnTo>
                      <a:pt x="7192484" y="879448"/>
                    </a:lnTo>
                    <a:lnTo>
                      <a:pt x="0" y="879448"/>
                    </a:lnTo>
                    <a:close/>
                  </a:path>
                </a:pathLst>
              </a:custGeom>
              <a:solidFill>
                <a:srgbClr val="202F5A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1196233" y="6526530"/>
              <a:ext cx="8557367" cy="0"/>
            </a:xfrm>
            <a:prstGeom prst="line">
              <a:avLst/>
            </a:prstGeom>
            <a:ln w="57150" cap="flat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290320" y="3862753"/>
              <a:ext cx="7318126" cy="1248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sz="14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400" b="1" dirty="0">
                  <a:latin typeface="Sarabun" panose="020B0604020202020204" charset="-34"/>
                  <a:cs typeface="Sarabun" panose="020B0604020202020204" charset="-34"/>
                </a:rPr>
                <a:t> ๙ 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“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จก.วท.กห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เป็นผู้มีอำนาจในการพิจารณาและอนุมัติการใช้จ่ายเงินอุดหนุนการวิจัยและพัฒนาการทหาร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และมีอำนาจออกระเบียบ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เกี่ยวกับการใช้จ่ายเงินอุดหนุนการวิจัยและพัฒนาการทหารได้โดยไม่ขัดต่อระเบียบนี้”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90320" y="1514698"/>
              <a:ext cx="6875055" cy="620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ระเบียบกระทรวงกลาโหม</a:t>
              </a:r>
              <a:endParaRPr lang="en-US" sz="1800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  <a:p>
              <a:pPr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ว่าด้วยเงินอุดหนุนการวิจัยและพัฒนาการทหาร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 พ.ศ.๒๕๕๔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="" xmlns:a16="http://schemas.microsoft.com/office/drawing/2014/main" id="{E6384379-74B2-4C1B-85DF-524406F41CF0}"/>
              </a:ext>
            </a:extLst>
          </p:cNvPr>
          <p:cNvGrpSpPr/>
          <p:nvPr/>
        </p:nvGrpSpPr>
        <p:grpSpPr>
          <a:xfrm>
            <a:off x="-224387" y="333936"/>
            <a:ext cx="9977987" cy="6287780"/>
            <a:chOff x="-224387" y="333936"/>
            <a:chExt cx="9977987" cy="628778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/>
            <a:srcRect t="24582" b="24582"/>
            <a:stretch>
              <a:fillRect/>
            </a:stretch>
          </p:blipFill>
          <p:spPr>
            <a:xfrm>
              <a:off x="-78411" y="333936"/>
              <a:ext cx="9832011" cy="2811464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-224387" y="1224717"/>
              <a:ext cx="9977987" cy="1220041"/>
              <a:chOff x="0" y="0"/>
              <a:chExt cx="7192484" cy="879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192484" cy="879448"/>
              </a:xfrm>
              <a:custGeom>
                <a:avLst/>
                <a:gdLst/>
                <a:ahLst/>
                <a:cxnLst/>
                <a:rect l="l" t="t" r="r" b="b"/>
                <a:pathLst>
                  <a:path w="7192484" h="879448">
                    <a:moveTo>
                      <a:pt x="0" y="0"/>
                    </a:moveTo>
                    <a:lnTo>
                      <a:pt x="7192484" y="0"/>
                    </a:lnTo>
                    <a:lnTo>
                      <a:pt x="7192484" y="879448"/>
                    </a:lnTo>
                    <a:lnTo>
                      <a:pt x="0" y="879448"/>
                    </a:lnTo>
                    <a:close/>
                  </a:path>
                </a:pathLst>
              </a:custGeom>
              <a:solidFill>
                <a:srgbClr val="202F5A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370677" y="3416300"/>
              <a:ext cx="6495703" cy="2482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64"/>
                </a:lnSpc>
              </a:pPr>
              <a:r>
                <a:rPr lang="en-US" sz="14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400" b="1" dirty="0">
                  <a:latin typeface="Sarabun" panose="020B0604020202020204" charset="-34"/>
                  <a:cs typeface="Sarabun" panose="020B0604020202020204" charset="-34"/>
                </a:rPr>
                <a:t> ๑๐ </a:t>
              </a:r>
              <a:r>
                <a:rPr lang="en-US" sz="1400" b="1" dirty="0" err="1">
                  <a:latin typeface="Sarabun" panose="020B0604020202020204" charset="-34"/>
                  <a:cs typeface="Sarabun" panose="020B0604020202020204" charset="-34"/>
                </a:rPr>
                <a:t>หน้าที่</a:t>
              </a:r>
              <a:r>
                <a:rPr lang="en-US" sz="1400" b="1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400" b="1" dirty="0" err="1">
                  <a:latin typeface="Sarabun" panose="020B0604020202020204" charset="-34"/>
                  <a:cs typeface="Sarabun" panose="020B0604020202020204" charset="-34"/>
                </a:rPr>
                <a:t>ความรับผิดชอบของหน่วยเจ้าของโครงการ</a:t>
              </a:r>
              <a:endParaRPr lang="en-US" sz="1400" b="1" dirty="0">
                <a:latin typeface="Sarabun" panose="020B0604020202020204" charset="-34"/>
                <a:cs typeface="Sarabun" panose="020B0604020202020204" charset="-34"/>
              </a:endParaRPr>
            </a:p>
            <a:p>
              <a:pPr marL="367031" lvl="1" indent="-183515">
                <a:lnSpc>
                  <a:spcPts val="3264"/>
                </a:lnSpc>
                <a:buFont typeface="Arial"/>
                <a:buChar char="•"/>
              </a:pP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จัดทำคำขอโครงการและปรับปรุงแก้ไขโครงการตามที่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ชี้แจง</a:t>
              </a:r>
              <a:endParaRPr lang="en-US" sz="1300" dirty="0">
                <a:latin typeface="Sarabun" panose="020B0604020202020204" charset="-34"/>
                <a:cs typeface="Sarabun" panose="020B0604020202020204" charset="-34"/>
              </a:endParaRPr>
            </a:p>
            <a:p>
              <a:pPr marL="367031" lvl="1" indent="-183515">
                <a:lnSpc>
                  <a:spcPts val="3264"/>
                </a:lnSpc>
                <a:buFont typeface="Arial"/>
                <a:buChar char="•"/>
              </a:pP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ปรับแผนการดำเนินงานโครงการให้สอดคล้องกับงบประมาณที่ได้รับ</a:t>
              </a:r>
              <a:endParaRPr lang="en-US" sz="1300" dirty="0">
                <a:latin typeface="Sarabun" panose="020B0604020202020204" charset="-34"/>
                <a:cs typeface="Sarabun" panose="020B0604020202020204" charset="-34"/>
              </a:endParaRPr>
            </a:p>
            <a:p>
              <a:pPr marL="367031" lvl="1" indent="-183515">
                <a:lnSpc>
                  <a:spcPts val="3264"/>
                </a:lnSpc>
                <a:buFont typeface="Arial"/>
                <a:buChar char="•"/>
              </a:pP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เบิกเงินอุดหนุนฯ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และดำเนินการวิจัย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ตามแผนที่ได้รับอนุมัติ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</a:p>
            <a:p>
              <a:pPr marL="367031" lvl="1" indent="-183515">
                <a:lnSpc>
                  <a:spcPts val="3264"/>
                </a:lnSpc>
                <a:buFont typeface="Arial"/>
                <a:buChar char="•"/>
              </a:pP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จัดซื้อจัดจ้างตามแผนการใช้จ่ายเงิน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โดยปฏิบัติตามระเบียบที่กำหนด</a:t>
              </a:r>
              <a:endParaRPr lang="en-US" sz="1300" dirty="0">
                <a:latin typeface="Sarabun" panose="020B0604020202020204" charset="-34"/>
                <a:cs typeface="Sarabun" panose="020B0604020202020204" charset="-34"/>
              </a:endParaRPr>
            </a:p>
            <a:p>
              <a:pPr marL="367031" lvl="1" indent="-183515">
                <a:lnSpc>
                  <a:spcPts val="3264"/>
                </a:lnSpc>
                <a:buFont typeface="Arial"/>
                <a:buChar char="•"/>
              </a:pP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รายงานสถานภาพการใช้จ่ายเงิน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ความก้าวหน้าของโครงการ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1370677" y="6621716"/>
              <a:ext cx="8382923" cy="0"/>
            </a:xfrm>
            <a:prstGeom prst="line">
              <a:avLst/>
            </a:prstGeom>
            <a:ln w="57150" cap="flat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327078" y="1524652"/>
              <a:ext cx="6875055" cy="620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ระเบียบกระทรวงกลาโหม</a:t>
              </a:r>
              <a:endParaRPr lang="en-US" sz="1800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  <a:p>
              <a:pPr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ว่าด้วยเงินอุดหนุนการวิจัยและพัฒนาการทหาร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 พ.ศ.๒๕๕๔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="" xmlns:a16="http://schemas.microsoft.com/office/drawing/2014/main" id="{665D9137-BAA8-464C-8B01-19206F88913D}"/>
              </a:ext>
            </a:extLst>
          </p:cNvPr>
          <p:cNvGrpSpPr/>
          <p:nvPr/>
        </p:nvGrpSpPr>
        <p:grpSpPr>
          <a:xfrm>
            <a:off x="-224387" y="333936"/>
            <a:ext cx="9977987" cy="6287780"/>
            <a:chOff x="-224387" y="333936"/>
            <a:chExt cx="9977987" cy="628778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/>
            <a:srcRect t="24582" b="24582"/>
            <a:stretch>
              <a:fillRect/>
            </a:stretch>
          </p:blipFill>
          <p:spPr>
            <a:xfrm>
              <a:off x="-78411" y="333936"/>
              <a:ext cx="9832011" cy="2811464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-224387" y="1224717"/>
              <a:ext cx="9977987" cy="1220041"/>
              <a:chOff x="0" y="0"/>
              <a:chExt cx="7192484" cy="879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192484" cy="879448"/>
              </a:xfrm>
              <a:custGeom>
                <a:avLst/>
                <a:gdLst/>
                <a:ahLst/>
                <a:cxnLst/>
                <a:rect l="l" t="t" r="r" b="b"/>
                <a:pathLst>
                  <a:path w="7192484" h="879448">
                    <a:moveTo>
                      <a:pt x="0" y="0"/>
                    </a:moveTo>
                    <a:lnTo>
                      <a:pt x="7192484" y="0"/>
                    </a:lnTo>
                    <a:lnTo>
                      <a:pt x="7192484" y="879448"/>
                    </a:lnTo>
                    <a:lnTo>
                      <a:pt x="0" y="879448"/>
                    </a:lnTo>
                    <a:close/>
                  </a:path>
                </a:pathLst>
              </a:custGeom>
              <a:solidFill>
                <a:srgbClr val="202F5A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290320" y="1524652"/>
              <a:ext cx="6875055" cy="620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ระเบียบกระทรวงกลาโหม</a:t>
              </a:r>
              <a:endParaRPr lang="en-US" sz="1800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  <a:p>
              <a:pPr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ว่าด้วยเงินอุดหนุนการวิจัยและพัฒนาการทหาร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 พ.ศ.๒๕๕๔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90320" y="3431540"/>
              <a:ext cx="7426960" cy="2045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64"/>
                </a:lnSpc>
              </a:pP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๑๒ 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“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สป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โดย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เป็นเจ้าของ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/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หรือผู้ทรงสิทธิ์ในทรัพย์สินทางปัญญา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รวมทั้งเป็นเจ้าของกรรมสิทธิ์ในครุภัณฑ์และผลผลิต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ที่เกิดจาการวิจัยและพัฒนาการทหาร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ที่ได้รับเงินอุดหนุนฯ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จาก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โดยอาจมอบให้หน่วยเจ้าของโครงการ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เป็นผู้ใช้งานพร้อมเก็บรักษา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และให้รายงานสถานภาพหรือรับโอน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ตามข้อบังคับทหารว่าด้วยการโอนพัสดุของทางราชการ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พ.ศ.๒๔๙๐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และข้อบังคับ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กห.ว่าด้วยการโอนพัสดุของราชการทหาร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(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ฉบับที่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๒)</a:t>
              </a:r>
              <a:endParaRPr lang="th-TH" sz="1300" dirty="0">
                <a:latin typeface="Sarabun" panose="020B0604020202020204" charset="-34"/>
                <a:cs typeface="Sarabun" panose="020B0604020202020204" charset="-34"/>
              </a:endParaRPr>
            </a:p>
            <a:p>
              <a:pPr>
                <a:lnSpc>
                  <a:spcPts val="3264"/>
                </a:lnSpc>
              </a:pP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พ.ศ.๒๕๐๕”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370677" y="6621716"/>
              <a:ext cx="8382923" cy="0"/>
            </a:xfrm>
            <a:prstGeom prst="line">
              <a:avLst/>
            </a:prstGeom>
            <a:ln w="57150" cap="flat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="" xmlns:a16="http://schemas.microsoft.com/office/drawing/2014/main" id="{AE970705-28AD-490E-8D83-71D6C9807C77}"/>
              </a:ext>
            </a:extLst>
          </p:cNvPr>
          <p:cNvGrpSpPr/>
          <p:nvPr/>
        </p:nvGrpSpPr>
        <p:grpSpPr>
          <a:xfrm>
            <a:off x="-224387" y="333936"/>
            <a:ext cx="9977987" cy="6524064"/>
            <a:chOff x="-224387" y="333936"/>
            <a:chExt cx="9977987" cy="652406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/>
            <a:srcRect t="28540" b="28540"/>
            <a:stretch>
              <a:fillRect/>
            </a:stretch>
          </p:blipFill>
          <p:spPr>
            <a:xfrm>
              <a:off x="-78411" y="333936"/>
              <a:ext cx="9832011" cy="2811464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-224387" y="1008817"/>
              <a:ext cx="9977987" cy="1664541"/>
              <a:chOff x="0" y="0"/>
              <a:chExt cx="7192484" cy="119985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192484" cy="1199859"/>
              </a:xfrm>
              <a:custGeom>
                <a:avLst/>
                <a:gdLst/>
                <a:ahLst/>
                <a:cxnLst/>
                <a:rect l="l" t="t" r="r" b="b"/>
                <a:pathLst>
                  <a:path w="7192484" h="1199859">
                    <a:moveTo>
                      <a:pt x="0" y="0"/>
                    </a:moveTo>
                    <a:lnTo>
                      <a:pt x="7192484" y="0"/>
                    </a:lnTo>
                    <a:lnTo>
                      <a:pt x="7192484" y="1199859"/>
                    </a:lnTo>
                    <a:lnTo>
                      <a:pt x="0" y="1199859"/>
                    </a:lnTo>
                    <a:close/>
                  </a:path>
                </a:pathLst>
              </a:custGeom>
              <a:solidFill>
                <a:srgbClr val="20535A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079770" y="1370702"/>
              <a:ext cx="8463280" cy="940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ระเบียบกระทรวงกลาโหม</a:t>
              </a:r>
              <a:endParaRPr lang="en-US" sz="1800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  <a:p>
              <a:pPr algn="just">
                <a:lnSpc>
                  <a:spcPts val="2520"/>
                </a:lnSpc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ว่าด้วยการวิจัยและพัฒนา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วิทยาศาสตร์และเทคโนโลยีการทหาร</a:t>
              </a:r>
              <a:endParaRPr lang="en-US" sz="1800" dirty="0">
                <a:solidFill>
                  <a:srgbClr val="FFFFFF"/>
                </a:solidFill>
                <a:latin typeface="Sarabun" panose="020B0604020202020204" charset="-34"/>
                <a:cs typeface="Arimo"/>
              </a:endParaRPr>
            </a:p>
            <a:p>
              <a:pPr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ของกระทรวงกลาโหม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 พ.ศ.๒๕๕๕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79770" y="3660843"/>
              <a:ext cx="8082280" cy="21197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๒๒ </a:t>
              </a: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เมื่อหน่วยเจ้าของโครงการ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ได้รับอนุมัติให้ดำเนินงานโครงการแล้ว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ให้ดำเนินการดังนี้</a:t>
              </a:r>
              <a:endParaRPr lang="en-US" sz="1300" b="1" dirty="0">
                <a:latin typeface="Sarabun" panose="020B0604020202020204" charset="-34"/>
                <a:cs typeface="Sarabun" panose="020B0604020202020204" charset="-34"/>
              </a:endParaRPr>
            </a:p>
            <a:p>
              <a:pPr>
                <a:lnSpc>
                  <a:spcPts val="2380"/>
                </a:lnSpc>
              </a:pP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            ๒๒.๑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เตรียมการดำเนินโครงการ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นับตั้งแต่ได้รับอนุมัติ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และเริ่มดำเนินการ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เมื่อได้รับการสนับสนุนงบประมาณ</a:t>
              </a:r>
              <a:endParaRPr lang="en-US" sz="1300" dirty="0">
                <a:latin typeface="Sarabun" panose="020B0604020202020204" charset="-34"/>
                <a:cs typeface="Sarabun" panose="020B0604020202020204" charset="-34"/>
              </a:endParaRPr>
            </a:p>
            <a:p>
              <a:pPr>
                <a:lnSpc>
                  <a:spcPts val="2380"/>
                </a:lnSpc>
              </a:pP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            </a:t>
              </a:r>
              <a:r>
                <a:rPr lang="en-US" sz="1300" spc="-20" dirty="0">
                  <a:latin typeface="Sarabun" panose="020B0604020202020204" charset="-34"/>
                  <a:cs typeface="Sarabun" panose="020B0604020202020204" charset="-34"/>
                </a:rPr>
                <a:t>๒๒.๒ </a:t>
              </a:r>
              <a:r>
                <a:rPr lang="en-US" sz="1300" spc="-20" dirty="0" err="1">
                  <a:latin typeface="Sarabun" panose="020B0604020202020204" charset="-34"/>
                  <a:cs typeface="Sarabun" panose="020B0604020202020204" charset="-34"/>
                </a:rPr>
                <a:t>รายงานความก้าวหน้าผลการดำเนินงานโครงการ</a:t>
              </a:r>
              <a:r>
                <a:rPr lang="en-US" sz="1300" spc="-2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spc="-20" dirty="0" err="1">
                  <a:latin typeface="Sarabun" panose="020B0604020202020204" charset="-34"/>
                  <a:cs typeface="Sarabun" panose="020B0604020202020204" charset="-34"/>
                </a:rPr>
                <a:t>ผ่านหน่วยประสานการวิจัย</a:t>
              </a:r>
              <a:r>
                <a:rPr lang="en-US" sz="1300" spc="-2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spc="-20" dirty="0" err="1">
                  <a:latin typeface="Sarabun" panose="020B0604020202020204" charset="-34"/>
                  <a:cs typeface="Sarabun" panose="020B0604020202020204" charset="-34"/>
                </a:rPr>
                <a:t>ภายใน</a:t>
              </a:r>
              <a:r>
                <a:rPr lang="en-US" sz="1300" spc="-20" dirty="0">
                  <a:latin typeface="Sarabun" panose="020B0604020202020204" charset="-34"/>
                  <a:cs typeface="Sarabun" panose="020B0604020202020204" charset="-34"/>
                </a:rPr>
                <a:t> ๑๐ </a:t>
              </a:r>
              <a:r>
                <a:rPr lang="en-US" sz="1300" spc="-20" dirty="0" err="1">
                  <a:latin typeface="Sarabun" panose="020B0604020202020204" charset="-34"/>
                  <a:cs typeface="Sarabun" panose="020B0604020202020204" charset="-34"/>
                </a:rPr>
                <a:t>วัน</a:t>
              </a:r>
              <a:r>
                <a:rPr lang="en-US" sz="1300" spc="-2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spc="-20" dirty="0" err="1">
                  <a:latin typeface="Sarabun" panose="020B0604020202020204" charset="-34"/>
                  <a:cs typeface="Sarabun" panose="020B0604020202020204" charset="-34"/>
                </a:rPr>
                <a:t>นับแต่วันสิ้นไตรมาส</a:t>
              </a:r>
              <a:endParaRPr lang="th-TH" sz="1300" spc="-20" dirty="0">
                <a:latin typeface="Sarabun" panose="020B0604020202020204" charset="-34"/>
                <a:cs typeface="Sarabun" panose="020B0604020202020204" charset="-34"/>
              </a:endParaRPr>
            </a:p>
            <a:p>
              <a:pPr>
                <a:lnSpc>
                  <a:spcPts val="2380"/>
                </a:lnSpc>
              </a:pPr>
              <a:r>
                <a:rPr lang="th-TH" sz="1300" dirty="0">
                  <a:latin typeface="Sarabun" panose="020B0604020202020204" charset="-34"/>
                  <a:cs typeface="Sarabun" panose="020B0604020202020204" charset="-34"/>
                </a:rPr>
                <a:t>             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๒๒.๓ รายงานขออนุมัติเปลี่ยนแปลงรายละเอียดของโครงการไปจากคำขอโครงการเดิมที่ได้รับอนุมัติ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ผ่านหน่วยประสานการวิจัย</a:t>
              </a:r>
              <a:endParaRPr lang="en-US" sz="1300" dirty="0">
                <a:latin typeface="Sarabun" panose="020B0604020202020204" charset="-34"/>
                <a:cs typeface="Sarabun" panose="020B0604020202020204" charset="-34"/>
              </a:endParaRPr>
            </a:p>
            <a:p>
              <a:pPr>
                <a:lnSpc>
                  <a:spcPts val="2380"/>
                </a:lnSpc>
              </a:pP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           ๒๒.๔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แจ้ง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ผ่านหน่วยประสานการวิจัย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ให้เข้าร่วมสังเกตการณ์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ในการทดสอบทดลองผลงานวิจัย</a:t>
              </a:r>
              <a:endParaRPr lang="en-US" sz="1300" dirty="0">
                <a:latin typeface="Sarabun" panose="020B0604020202020204" charset="-34"/>
                <a:cs typeface="Sarabun" panose="020B0604020202020204" charset="-34"/>
              </a:endParaRPr>
            </a:p>
            <a:p>
              <a:pPr>
                <a:lnSpc>
                  <a:spcPts val="2380"/>
                </a:lnSpc>
              </a:pP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           ๒๒.๕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รายงานขออนุมัติปิดโครงการ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ต่อ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ผ่านหน่วยประสานการวิจัย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ภายใน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๓๐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วัน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หลังสิ้นสุดโครงการ</a:t>
              </a:r>
              <a:endParaRPr lang="en-US" sz="1300" dirty="0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290320" y="6858000"/>
              <a:ext cx="8463280" cy="0"/>
            </a:xfrm>
            <a:prstGeom prst="line">
              <a:avLst/>
            </a:prstGeom>
            <a:ln w="57150" cap="flat">
              <a:solidFill>
                <a:srgbClr val="EA028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58994" y="1745050"/>
            <a:ext cx="3468398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กลุ่ม 9">
            <a:extLst>
              <a:ext uri="{FF2B5EF4-FFF2-40B4-BE49-F238E27FC236}">
                <a16:creationId xmlns="" xmlns:a16="http://schemas.microsoft.com/office/drawing/2014/main" id="{3E8374B2-9EFF-4C18-AD3D-B98A466F3DED}"/>
              </a:ext>
            </a:extLst>
          </p:cNvPr>
          <p:cNvGrpSpPr/>
          <p:nvPr/>
        </p:nvGrpSpPr>
        <p:grpSpPr>
          <a:xfrm>
            <a:off x="-224387" y="333936"/>
            <a:ext cx="9978009" cy="6264031"/>
            <a:chOff x="-224387" y="333936"/>
            <a:chExt cx="9978009" cy="626403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t="24582" b="24582"/>
            <a:stretch>
              <a:fillRect/>
            </a:stretch>
          </p:blipFill>
          <p:spPr>
            <a:xfrm>
              <a:off x="-78411" y="333936"/>
              <a:ext cx="9832011" cy="2811464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-224387" y="1008817"/>
              <a:ext cx="9977987" cy="1664541"/>
              <a:chOff x="0" y="0"/>
              <a:chExt cx="7192484" cy="119985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192484" cy="1199859"/>
              </a:xfrm>
              <a:custGeom>
                <a:avLst/>
                <a:gdLst/>
                <a:ahLst/>
                <a:cxnLst/>
                <a:rect l="l" t="t" r="r" b="b"/>
                <a:pathLst>
                  <a:path w="7192484" h="1199859">
                    <a:moveTo>
                      <a:pt x="0" y="0"/>
                    </a:moveTo>
                    <a:lnTo>
                      <a:pt x="7192484" y="0"/>
                    </a:lnTo>
                    <a:lnTo>
                      <a:pt x="7192484" y="1199859"/>
                    </a:lnTo>
                    <a:lnTo>
                      <a:pt x="0" y="119985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295400" y="3563114"/>
              <a:ext cx="7879080" cy="574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๕ 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“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เมื่อได้รับการสั่งจ่ายงบประมาณ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ให้หน่วยเจ้าของโครงการ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เสนอขออนุมัติแผนการใช้จ่ายเงินอุดหนุนการวิจัยและพัฒนาการทหาร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ต่อ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ตามแบบที่กำหนด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โดยผ่านสายการประสานงานวิจัยของหน่วย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”</a:t>
              </a:r>
            </a:p>
          </p:txBody>
        </p:sp>
        <p:sp>
          <p:nvSpPr>
            <p:cNvPr id="7" name="AutoShape 7"/>
            <p:cNvSpPr/>
            <p:nvPr/>
          </p:nvSpPr>
          <p:spPr>
            <a:xfrm rot="10888">
              <a:off x="731497" y="6597967"/>
              <a:ext cx="9022125" cy="0"/>
            </a:xfrm>
            <a:prstGeom prst="line">
              <a:avLst/>
            </a:prstGeom>
            <a:ln w="57150" cap="flat">
              <a:solidFill>
                <a:srgbClr val="202F5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295400" y="4322318"/>
              <a:ext cx="7955280" cy="1497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(</a:t>
              </a:r>
              <a:r>
                <a:rPr lang="en-US" sz="1300" dirty="0" err="1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การเงิน</a:t>
              </a: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) </a:t>
              </a: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๖ 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“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เมื่อได้รับอนุมัติแผนการใช้จ่ายเงินอุดหนุนฯ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แล้ว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  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ให้หน่วยเจ้าของโครงการ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ยื่นฎีกาเบิกเงินอื่น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(กง.๑๐) </a:t>
              </a:r>
              <a:endParaRPr lang="th-TH" sz="1300" dirty="0">
                <a:latin typeface="Sarabun" panose="020B0604020202020204" charset="-34"/>
                <a:cs typeface="Sarabun" panose="020B0604020202020204" charset="-34"/>
              </a:endParaRPr>
            </a:p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พร้อมแผนการใช้จ่ายเงินอุดหนุนฯ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ตามที่ได้รับอนุมัติ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ต่อ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</a:p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(</a:t>
              </a:r>
              <a:r>
                <a:rPr lang="en-US" sz="1300" dirty="0" err="1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เพิ่มเติม</a:t>
              </a: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 กง.๑๐.๑ / </a:t>
              </a:r>
              <a:r>
                <a:rPr lang="en-US" sz="1300" dirty="0" err="1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หน้างบใบสำคัญคู่จ่าย</a:t>
              </a: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)</a:t>
              </a:r>
            </a:p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             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การรับเงิน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ให้หน่วยเจ้าของโครงการ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นำหลักฐานใบสำคัญรับเงิน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(กง.๒) </a:t>
              </a:r>
            </a:p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ลงนามโดยหัวหน้าหน่วยเจ้าของโครงการ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หรือผู้อำนวยการโครงการ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หรือนายทหารโครงการ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ให้ไว้แก่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.”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31520" y="1363885"/>
              <a:ext cx="8290560" cy="940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ระเบียบกรมวิทยาศาสตร์และเทคโนโลยีกลาโหม</a:t>
              </a:r>
              <a:endParaRPr lang="en-US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  <a:p>
              <a:pPr algn="just">
                <a:lnSpc>
                  <a:spcPts val="2520"/>
                </a:lnSpc>
              </a:pPr>
              <a:r>
                <a:rPr lang="en-US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ว่าด้วยการใช้จ่ายเงินอุดหนุนการวิจัยและพัฒนาการทหาร</a:t>
              </a:r>
              <a:endParaRPr lang="en-US" dirty="0">
                <a:solidFill>
                  <a:srgbClr val="FFFFFF"/>
                </a:solidFill>
                <a:latin typeface="Sarabun" panose="020B0604020202020204" charset="-34"/>
                <a:cs typeface="Arimo"/>
              </a:endParaRPr>
            </a:p>
            <a:p>
              <a:pPr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พ.ศ.๒๕๕๔ </a:t>
              </a:r>
              <a:r>
                <a:rPr lang="en-US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และ</a:t>
              </a:r>
              <a:r>
                <a:rPr lang="en-US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ฉบับที่</a:t>
              </a:r>
              <a:r>
                <a:rPr lang="en-US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 ๒ พ.ศ.๒๕๕๖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58994" y="1745050"/>
            <a:ext cx="3468398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กลุ่ม 12">
            <a:extLst>
              <a:ext uri="{FF2B5EF4-FFF2-40B4-BE49-F238E27FC236}">
                <a16:creationId xmlns="" xmlns:a16="http://schemas.microsoft.com/office/drawing/2014/main" id="{EE8A53E2-47BC-4BA0-8A57-9F86CC05EBA4}"/>
              </a:ext>
            </a:extLst>
          </p:cNvPr>
          <p:cNvGrpSpPr/>
          <p:nvPr/>
        </p:nvGrpSpPr>
        <p:grpSpPr>
          <a:xfrm>
            <a:off x="-224387" y="333936"/>
            <a:ext cx="9978009" cy="6264031"/>
            <a:chOff x="-224387" y="333936"/>
            <a:chExt cx="9978009" cy="6264031"/>
          </a:xfrm>
        </p:grpSpPr>
        <p:grpSp>
          <p:nvGrpSpPr>
            <p:cNvPr id="11" name="กลุ่ม 10">
              <a:extLst>
                <a:ext uri="{FF2B5EF4-FFF2-40B4-BE49-F238E27FC236}">
                  <a16:creationId xmlns="" xmlns:a16="http://schemas.microsoft.com/office/drawing/2014/main" id="{7CA29C27-4E50-4B41-8471-F392D8F251A2}"/>
                </a:ext>
              </a:extLst>
            </p:cNvPr>
            <p:cNvGrpSpPr/>
            <p:nvPr/>
          </p:nvGrpSpPr>
          <p:grpSpPr>
            <a:xfrm>
              <a:off x="-224387" y="333936"/>
              <a:ext cx="9978009" cy="6264031"/>
              <a:chOff x="-224387" y="333936"/>
              <a:chExt cx="9978009" cy="6264031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 cstate="print"/>
              <a:srcRect t="24582" b="24582"/>
              <a:stretch>
                <a:fillRect/>
              </a:stretch>
            </p:blipFill>
            <p:spPr>
              <a:xfrm>
                <a:off x="-78411" y="333936"/>
                <a:ext cx="9832011" cy="2811464"/>
              </a:xfrm>
              <a:prstGeom prst="rect">
                <a:avLst/>
              </a:prstGeom>
            </p:spPr>
          </p:pic>
          <p:grpSp>
            <p:nvGrpSpPr>
              <p:cNvPr id="4" name="Group 4"/>
              <p:cNvGrpSpPr/>
              <p:nvPr/>
            </p:nvGrpSpPr>
            <p:grpSpPr>
              <a:xfrm>
                <a:off x="-224387" y="1008817"/>
                <a:ext cx="9977987" cy="1664541"/>
                <a:chOff x="0" y="0"/>
                <a:chExt cx="7192484" cy="1199859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7192484" cy="1199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2484" h="1199859">
                      <a:moveTo>
                        <a:pt x="0" y="0"/>
                      </a:moveTo>
                      <a:lnTo>
                        <a:pt x="7192484" y="0"/>
                      </a:lnTo>
                      <a:lnTo>
                        <a:pt x="7192484" y="1199859"/>
                      </a:lnTo>
                      <a:lnTo>
                        <a:pt x="0" y="1199859"/>
                      </a:lnTo>
                      <a:close/>
                    </a:path>
                  </a:pathLst>
                </a:custGeom>
                <a:solidFill>
                  <a:srgbClr val="18445D"/>
                </a:solidFill>
              </p:spPr>
            </p:sp>
          </p:grpSp>
          <p:sp>
            <p:nvSpPr>
              <p:cNvPr id="6" name="AutoShape 6"/>
              <p:cNvSpPr/>
              <p:nvPr/>
            </p:nvSpPr>
            <p:spPr>
              <a:xfrm rot="10888">
                <a:off x="731497" y="6597967"/>
                <a:ext cx="9022125" cy="0"/>
              </a:xfrm>
              <a:prstGeom prst="line">
                <a:avLst/>
              </a:prstGeom>
              <a:ln w="57150" cap="flat">
                <a:solidFill>
                  <a:srgbClr val="202F5A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31520" y="1363885"/>
                <a:ext cx="8290560" cy="940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2520"/>
                  </a:lnSpc>
                </a:pP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ระเบียบกรมวิทยาศาสตร์และเทคโนโลยีกลาโหม</a:t>
                </a:r>
                <a:endParaRPr lang="en-US" sz="1800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endParaRPr>
              </a:p>
              <a:p>
                <a:pPr algn="just">
                  <a:lnSpc>
                    <a:spcPts val="2520"/>
                  </a:lnSpc>
                </a:pP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ว่าด้วยการใช้จ่ายเงินอุดหนุนการวิจัยและพัฒนาการทหาร</a:t>
                </a:r>
                <a:endPara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endParaRPr>
              </a:p>
              <a:p>
                <a:pPr algn="just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พ.ศ.๒๕๕๔ </a:t>
                </a: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และ</a:t>
                </a: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 </a:t>
                </a: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ฉบับที่</a:t>
                </a: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 ๒ พ.ศ.๒๕๕๖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46111" y="3423489"/>
                <a:ext cx="8290560" cy="2665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sz="1300" dirty="0">
                    <a:solidFill>
                      <a:srgbClr val="FF0000"/>
                    </a:solidFill>
                    <a:latin typeface="Sarabun" panose="020B0604020202020204" charset="-34"/>
                    <a:cs typeface="Sarabun" panose="020B0604020202020204" charset="-34"/>
                  </a:rPr>
                  <a:t>(</a:t>
                </a:r>
                <a:r>
                  <a:rPr lang="en-US" sz="1300" dirty="0" err="1">
                    <a:solidFill>
                      <a:srgbClr val="FF0000"/>
                    </a:solidFill>
                    <a:latin typeface="Sarabun" panose="020B0604020202020204" charset="-34"/>
                    <a:cs typeface="Sarabun" panose="020B0604020202020204" charset="-34"/>
                  </a:rPr>
                  <a:t>การเงิน</a:t>
                </a:r>
                <a:r>
                  <a:rPr lang="en-US" sz="1300" dirty="0">
                    <a:solidFill>
                      <a:srgbClr val="FF0000"/>
                    </a:solidFill>
                    <a:latin typeface="Sarabun" panose="020B0604020202020204" charset="-34"/>
                    <a:cs typeface="Sarabun" panose="020B0604020202020204" charset="-34"/>
                  </a:rPr>
                  <a:t>) </a:t>
                </a:r>
                <a:r>
                  <a:rPr lang="en-US" sz="1300" b="1" dirty="0" err="1">
                    <a:latin typeface="Sarabun" panose="020B0604020202020204" charset="-34"/>
                    <a:cs typeface="Sarabun" panose="020B0604020202020204" charset="-34"/>
                  </a:rPr>
                  <a:t>ข้อ</a:t>
                </a:r>
                <a:r>
                  <a:rPr lang="en-US" sz="1300" b="1" dirty="0">
                    <a:latin typeface="Sarabun" panose="020B0604020202020204" charset="-34"/>
                    <a:cs typeface="Sarabun" panose="020B0604020202020204" charset="-34"/>
                  </a:rPr>
                  <a:t> ๗ </a:t>
                </a:r>
                <a:r>
                  <a:rPr lang="en-US" sz="1300" b="1" dirty="0" err="1">
                    <a:latin typeface="Sarabun" panose="020B0604020202020204" charset="-34"/>
                    <a:cs typeface="Sarabun" panose="020B0604020202020204" charset="-34"/>
                  </a:rPr>
                  <a:t>การนำเงินฝากธนาคาร</a:t>
                </a:r>
                <a:r>
                  <a:rPr lang="en-US" sz="1300" b="1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ให้หน่วยเจ้าของโครงการ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นำเงินอุดหนุนฯ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ที่ได้รับจาก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วท.กห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.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ปฏิบัติดังนี้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                            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765365" y="3838336"/>
                <a:ext cx="6954388" cy="11898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๗.๑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นำเงินฝากธนาคารที่เป็นรัฐวิสาหกิจ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กรณีท้องที่ที่ตั้งหน่วยเจ้าของโครงการใด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ไม่มีธนาคารที่เป็นรัฐวิสาหกิจ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ให้นำฝากธนาคารพาณิชย์อื่นได้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โดยใช้ขื่อบัญชี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“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ชื่อหน่วยเจ้าของโครงการ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(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ชื่อโครงการ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)”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และห้ามนำเงินอื่นๆ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ฝากรวมกับเงินในบัญชีเงินอุดหนุนฯ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ทั้งนี้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ไม่กระทบต่อบัญชีที่หน่วยได้เปิดบัญชี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เงินฝากไว้ก่อนที่ระเบียบนี้จะมีผลบังคับใช้</a:t>
                </a:r>
                <a:endParaRPr lang="en-US" sz="1300" dirty="0">
                  <a:latin typeface="Sarabun" panose="020B0604020202020204" charset="-34"/>
                  <a:cs typeface="Sarabun" panose="020B0604020202020204" charset="-34"/>
                </a:endParaRPr>
              </a:p>
            </p:txBody>
          </p:sp>
        </p:grpSp>
        <p:sp>
          <p:nvSpPr>
            <p:cNvPr id="12" name="TextBox 10">
              <a:extLst>
                <a:ext uri="{FF2B5EF4-FFF2-40B4-BE49-F238E27FC236}">
                  <a16:creationId xmlns="" xmlns:a16="http://schemas.microsoft.com/office/drawing/2014/main" id="{F2BE9158-F247-4AA2-8859-48BA802A1DB1}"/>
                </a:ext>
              </a:extLst>
            </p:cNvPr>
            <p:cNvSpPr txBox="1"/>
            <p:nvPr/>
          </p:nvSpPr>
          <p:spPr>
            <a:xfrm>
              <a:off x="1765365" y="5028214"/>
              <a:ext cx="7162800" cy="574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๗.๒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ดอกผลที่เกิดจากเงินฝากธนาคาร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ให้เจ้าของโครงการนำส่ง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ภายใน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๑๕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วัน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นับตั้งแต่วันสิ้นระยะเวลาการคำนวณดอกเบี้ยประจำงวดของธนาคาร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(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สิ้น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ม.ย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ธ.ค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.)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เพื่อนำส่งคลังเป็นรายได้แผ่นดิน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58994" y="1745050"/>
            <a:ext cx="3468398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กลุ่ม 11">
            <a:extLst>
              <a:ext uri="{FF2B5EF4-FFF2-40B4-BE49-F238E27FC236}">
                <a16:creationId xmlns="" xmlns:a16="http://schemas.microsoft.com/office/drawing/2014/main" id="{A043E85C-8DC6-4D25-835A-BF3517EAAEB9}"/>
              </a:ext>
            </a:extLst>
          </p:cNvPr>
          <p:cNvGrpSpPr/>
          <p:nvPr/>
        </p:nvGrpSpPr>
        <p:grpSpPr>
          <a:xfrm>
            <a:off x="-224387" y="333936"/>
            <a:ext cx="9978009" cy="6264031"/>
            <a:chOff x="-224387" y="333936"/>
            <a:chExt cx="9978009" cy="6264031"/>
          </a:xfrm>
        </p:grpSpPr>
        <p:grpSp>
          <p:nvGrpSpPr>
            <p:cNvPr id="13" name="กลุ่ม 12">
              <a:extLst>
                <a:ext uri="{FF2B5EF4-FFF2-40B4-BE49-F238E27FC236}">
                  <a16:creationId xmlns="" xmlns:a16="http://schemas.microsoft.com/office/drawing/2014/main" id="{9EC8B4B6-6FEE-49E4-A3C5-E65D4329DA35}"/>
                </a:ext>
              </a:extLst>
            </p:cNvPr>
            <p:cNvGrpSpPr/>
            <p:nvPr/>
          </p:nvGrpSpPr>
          <p:grpSpPr>
            <a:xfrm>
              <a:off x="-224387" y="333936"/>
              <a:ext cx="9978009" cy="6264031"/>
              <a:chOff x="-224387" y="333936"/>
              <a:chExt cx="9978009" cy="6264031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 cstate="print"/>
              <a:srcRect t="24582" b="24582"/>
              <a:stretch>
                <a:fillRect/>
              </a:stretch>
            </p:blipFill>
            <p:spPr>
              <a:xfrm>
                <a:off x="-78411" y="333936"/>
                <a:ext cx="9832011" cy="2811464"/>
              </a:xfrm>
              <a:prstGeom prst="rect">
                <a:avLst/>
              </a:prstGeom>
            </p:spPr>
          </p:pic>
          <p:grpSp>
            <p:nvGrpSpPr>
              <p:cNvPr id="4" name="Group 4"/>
              <p:cNvGrpSpPr/>
              <p:nvPr/>
            </p:nvGrpSpPr>
            <p:grpSpPr>
              <a:xfrm>
                <a:off x="-224387" y="1008817"/>
                <a:ext cx="9977987" cy="1664541"/>
                <a:chOff x="0" y="0"/>
                <a:chExt cx="7192484" cy="1199859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7192484" cy="1199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2484" h="1199859">
                      <a:moveTo>
                        <a:pt x="0" y="0"/>
                      </a:moveTo>
                      <a:lnTo>
                        <a:pt x="7192484" y="0"/>
                      </a:lnTo>
                      <a:lnTo>
                        <a:pt x="7192484" y="1199859"/>
                      </a:lnTo>
                      <a:lnTo>
                        <a:pt x="0" y="1199859"/>
                      </a:lnTo>
                      <a:close/>
                    </a:path>
                  </a:pathLst>
                </a:custGeom>
                <a:solidFill>
                  <a:srgbClr val="18445D"/>
                </a:solidFill>
              </p:spPr>
            </p:sp>
          </p:grpSp>
          <p:sp>
            <p:nvSpPr>
              <p:cNvPr id="6" name="AutoShape 6"/>
              <p:cNvSpPr/>
              <p:nvPr/>
            </p:nvSpPr>
            <p:spPr>
              <a:xfrm rot="10888">
                <a:off x="731497" y="6597967"/>
                <a:ext cx="9022125" cy="0"/>
              </a:xfrm>
              <a:prstGeom prst="line">
                <a:avLst/>
              </a:prstGeom>
              <a:ln w="57150" cap="flat">
                <a:solidFill>
                  <a:srgbClr val="202F5A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765365" y="3411411"/>
                <a:ext cx="7162800" cy="2665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  <a:spcBef>
                    <a:spcPct val="0"/>
                  </a:spcBef>
                </a:pPr>
                <a:endPara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828472" y="1361212"/>
                <a:ext cx="8290560" cy="940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2520"/>
                  </a:lnSpc>
                </a:pP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ระเบียบกรมวิทยาศาสตร์และเทคโนโลยีกลาโหม</a:t>
                </a:r>
                <a:endParaRPr lang="en-US" sz="1800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endParaRPr>
              </a:p>
              <a:p>
                <a:pPr algn="just">
                  <a:lnSpc>
                    <a:spcPts val="2520"/>
                  </a:lnSpc>
                </a:pP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ว่าด้วยการใช้จ่ายเงินอุดหนุนการวิจัยและพัฒนาการทหาร</a:t>
                </a:r>
                <a:endPara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endParaRPr>
              </a:p>
              <a:p>
                <a:pPr algn="just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พ.ศ.๒๕๕๔ </a:t>
                </a: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และ</a:t>
                </a: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 </a:t>
                </a: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ฉบับที่</a:t>
                </a: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 ๒ พ.ศ.๒๕๕๖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905921" y="3442017"/>
                <a:ext cx="8022243" cy="149765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  <a:spcBef>
                    <a:spcPct val="0"/>
                  </a:spcBef>
                </a:pPr>
                <a:r>
                  <a:rPr lang="th-TH" sz="1300" dirty="0">
                    <a:latin typeface="Sarabun" panose="020B0604020202020204" charset="-34"/>
                    <a:cs typeface="Sarabun" panose="020B0604020202020204" charset="-34"/>
                  </a:rPr>
                  <a:t>         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๗.๒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ดอกผลที่เกิดจากเงินฝากธนาคาร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ให้เจ้าของโครงการนำส่ง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วท.กห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.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ภายใน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๑๕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วัน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นับตั้งแต่วันสิ้นระยะเวลาการคำนวณดอกเบี้ยประจำงวดของธนาคาร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(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สิ้น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ม.ย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.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และ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ธ.ค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.)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เพื่อนำส่งคลังเป็นรายได้แผ่นดิน</a:t>
                </a:r>
                <a:endParaRPr lang="th-TH" sz="1300" dirty="0">
                  <a:latin typeface="Sarabun" panose="020B0604020202020204" charset="-34"/>
                  <a:cs typeface="Sarabun" panose="020B0604020202020204" charset="-34"/>
                </a:endParaRPr>
              </a:p>
              <a:p>
                <a:pPr>
                  <a:lnSpc>
                    <a:spcPts val="2380"/>
                  </a:lnSpc>
                  <a:spcBef>
                    <a:spcPct val="0"/>
                  </a:spcBef>
                </a:pPr>
                <a:r>
                  <a:rPr lang="th-TH" sz="1300" dirty="0">
                    <a:latin typeface="Sarabun" panose="020B0604020202020204" charset="-34"/>
                    <a:cs typeface="Sarabun" panose="020B0604020202020204" charset="-34"/>
                  </a:rPr>
                  <a:t>         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๗.๓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ให้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วท.กห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.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เปิดบัญชีเงินฝากประเภทออมทรัพย์และบัญชีกระแสรายวันขึ้นอีก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เป็นการเฉพาะ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เพื่อรองรับเงินที่เบิกจ่ายจากคลังก่อนดำเนินการเบิกจ่ายให้แก่หน่วยเจ้าของโครงการต่างๆ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และเงินที่ได้รับคืนมาจากหน่วยเจ้าของโครงการต่าง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ๆ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โดยใช้ชื่อบัญชี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“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กรมวิทยาศาสตร์และเทคโนโลยีกลาโหม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(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เงินอุดหนุน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)” </a:t>
                </a:r>
              </a:p>
            </p:txBody>
          </p:sp>
        </p:grpSp>
        <p:sp>
          <p:nvSpPr>
            <p:cNvPr id="15" name="TextBox 6">
              <a:extLst>
                <a:ext uri="{FF2B5EF4-FFF2-40B4-BE49-F238E27FC236}">
                  <a16:creationId xmlns="" xmlns:a16="http://schemas.microsoft.com/office/drawing/2014/main" id="{FB1B6D0A-CEB2-4CFE-9D34-1B20DFAB349B}"/>
                </a:ext>
              </a:extLst>
            </p:cNvPr>
            <p:cNvSpPr txBox="1"/>
            <p:nvPr/>
          </p:nvSpPr>
          <p:spPr>
            <a:xfrm>
              <a:off x="907542" y="5183330"/>
              <a:ext cx="8425180" cy="686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3"/>
                </a:lnSpc>
              </a:pPr>
              <a:r>
                <a:rPr lang="en-US" sz="1700" dirty="0">
                  <a:solidFill>
                    <a:srgbClr val="000000"/>
                  </a:solidFill>
                  <a:latin typeface="Sarabun"/>
                </a:rPr>
                <a:t>       </a:t>
              </a: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(</a:t>
              </a:r>
              <a:r>
                <a:rPr lang="en-US" sz="1300" dirty="0" err="1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การเงิน</a:t>
              </a: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) </a:t>
              </a: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๘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“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ให้หน่วยเจ้าของโครงการ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แต่งตั้งนายทหารการเงินของหน่วย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หรือเจ้าหน้าที่การเงินขึ้นรับผิดชอบการเงิน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การบัญชีของโครงการวิจัยและพัฒนาการทหาร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ที่ได้รับอนุมัติให้ดำเนินการ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”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="" xmlns:a16="http://schemas.microsoft.com/office/drawing/2014/main" id="{6C831413-0925-44C6-AA3F-7C4B445A6AB7}"/>
              </a:ext>
            </a:extLst>
          </p:cNvPr>
          <p:cNvGrpSpPr/>
          <p:nvPr/>
        </p:nvGrpSpPr>
        <p:grpSpPr>
          <a:xfrm>
            <a:off x="-224387" y="333936"/>
            <a:ext cx="9977987" cy="6661615"/>
            <a:chOff x="-224387" y="333936"/>
            <a:chExt cx="9977987" cy="6661615"/>
          </a:xfrm>
        </p:grpSpPr>
        <p:grpSp>
          <p:nvGrpSpPr>
            <p:cNvPr id="8" name="กลุ่ม 7">
              <a:extLst>
                <a:ext uri="{FF2B5EF4-FFF2-40B4-BE49-F238E27FC236}">
                  <a16:creationId xmlns="" xmlns:a16="http://schemas.microsoft.com/office/drawing/2014/main" id="{C46CA556-4888-4DD0-9F60-EAAD85D6F5EE}"/>
                </a:ext>
              </a:extLst>
            </p:cNvPr>
            <p:cNvGrpSpPr/>
            <p:nvPr/>
          </p:nvGrpSpPr>
          <p:grpSpPr>
            <a:xfrm>
              <a:off x="-224387" y="333936"/>
              <a:ext cx="9977987" cy="6661615"/>
              <a:chOff x="-224387" y="333936"/>
              <a:chExt cx="9977987" cy="6661615"/>
            </a:xfrm>
          </p:grpSpPr>
          <p:pic>
            <p:nvPicPr>
              <p:cNvPr id="2" name="Picture 2"/>
              <p:cNvPicPr>
                <a:picLocks noChangeAspect="1"/>
              </p:cNvPicPr>
              <p:nvPr/>
            </p:nvPicPr>
            <p:blipFill>
              <a:blip r:embed="rId2" cstate="print"/>
              <a:srcRect t="24582" b="24582"/>
              <a:stretch>
                <a:fillRect/>
              </a:stretch>
            </p:blipFill>
            <p:spPr>
              <a:xfrm>
                <a:off x="-78411" y="333936"/>
                <a:ext cx="9832011" cy="2811464"/>
              </a:xfrm>
              <a:prstGeom prst="rect">
                <a:avLst/>
              </a:prstGeom>
            </p:spPr>
          </p:pic>
          <p:grpSp>
            <p:nvGrpSpPr>
              <p:cNvPr id="3" name="Group 3"/>
              <p:cNvGrpSpPr/>
              <p:nvPr/>
            </p:nvGrpSpPr>
            <p:grpSpPr>
              <a:xfrm>
                <a:off x="-224387" y="1008817"/>
                <a:ext cx="9977987" cy="1664541"/>
                <a:chOff x="0" y="0"/>
                <a:chExt cx="7192484" cy="1199859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7192484" cy="1199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2484" h="1199859">
                      <a:moveTo>
                        <a:pt x="0" y="0"/>
                      </a:moveTo>
                      <a:lnTo>
                        <a:pt x="7192484" y="0"/>
                      </a:lnTo>
                      <a:lnTo>
                        <a:pt x="7192484" y="1199859"/>
                      </a:lnTo>
                      <a:lnTo>
                        <a:pt x="0" y="1199859"/>
                      </a:lnTo>
                      <a:close/>
                    </a:path>
                  </a:pathLst>
                </a:custGeom>
                <a:solidFill>
                  <a:srgbClr val="18445D"/>
                </a:solidFill>
              </p:spPr>
            </p:sp>
          </p:grpSp>
          <p:sp>
            <p:nvSpPr>
              <p:cNvPr id="5" name="AutoShape 5"/>
              <p:cNvSpPr/>
              <p:nvPr/>
            </p:nvSpPr>
            <p:spPr>
              <a:xfrm rot="10888" flipV="1">
                <a:off x="731542" y="6966977"/>
                <a:ext cx="9022035" cy="28574"/>
              </a:xfrm>
              <a:prstGeom prst="line">
                <a:avLst/>
              </a:prstGeom>
              <a:ln w="57150" cap="flat">
                <a:solidFill>
                  <a:srgbClr val="202F5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07200" y="3173903"/>
                <a:ext cx="8425180" cy="12347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383"/>
                  </a:lnSpc>
                </a:pPr>
                <a:r>
                  <a:rPr lang="en-US" sz="1300" dirty="0">
                    <a:solidFill>
                      <a:srgbClr val="FF0000"/>
                    </a:solidFill>
                    <a:latin typeface="Sarabun" panose="020B0604020202020204" charset="-34"/>
                    <a:cs typeface="Sarabun" panose="020B0604020202020204" charset="-34"/>
                  </a:rPr>
                  <a:t>(</a:t>
                </a:r>
                <a:r>
                  <a:rPr lang="en-US" sz="1300" dirty="0" err="1">
                    <a:solidFill>
                      <a:srgbClr val="FF0000"/>
                    </a:solidFill>
                    <a:latin typeface="Sarabun" panose="020B0604020202020204" charset="-34"/>
                    <a:cs typeface="Sarabun" panose="020B0604020202020204" charset="-34"/>
                  </a:rPr>
                  <a:t>การเงิน</a:t>
                </a:r>
                <a:r>
                  <a:rPr lang="en-US" sz="1300" dirty="0">
                    <a:solidFill>
                      <a:srgbClr val="FF0000"/>
                    </a:solidFill>
                    <a:latin typeface="Sarabun" panose="020B0604020202020204" charset="-34"/>
                    <a:cs typeface="Sarabun" panose="020B0604020202020204" charset="-34"/>
                  </a:rPr>
                  <a:t>) </a:t>
                </a:r>
                <a:r>
                  <a:rPr lang="en-US" sz="1300" b="1" dirty="0" err="1">
                    <a:latin typeface="Sarabun" panose="020B0604020202020204" charset="-34"/>
                    <a:cs typeface="Sarabun" panose="020B0604020202020204" charset="-34"/>
                  </a:rPr>
                  <a:t>ข้อ</a:t>
                </a:r>
                <a:r>
                  <a:rPr lang="en-US" sz="1300" b="1" dirty="0">
                    <a:latin typeface="Sarabun" panose="020B0604020202020204" charset="-34"/>
                    <a:cs typeface="Sarabun" panose="020B0604020202020204" charset="-34"/>
                  </a:rPr>
                  <a:t> ๙ 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“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การสั่งจ่ายเงินจากบัญชีเงินฝากธนาคาร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ตามข้อ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๗ ให้ผู้มีอำนาจสั่งจ่ายเงินหรือผู้ที่ได้รับการแต่งตั้งให้ลงลายมือชื่อสั่งจ่ายแทนผู้มีอำนาจสั่งจ่ายเงิน ลงลายมือชื่อสั่งจ่ายเงินในเช็คหรือใบถอนเงินฝากธนาคารร่วมกับหัวหน้านายทหารการเงิน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หรือผู้ช่วยนายทหารการเงิน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หรือนายทหารบัญชี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หรือผู้ช่วยนายทหารบัญชี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หรือเจ้าหน้าที่การเงินแล้วแต่กรณี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”              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31520" y="1363885"/>
                <a:ext cx="8290560" cy="940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2520"/>
                  </a:lnSpc>
                </a:pP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ระเบียบกรมวิทยาศาสตร์และเทคโนโลยีกลาโหม</a:t>
                </a:r>
                <a:endParaRPr lang="en-US" sz="1800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endParaRPr>
              </a:p>
              <a:p>
                <a:pPr algn="just">
                  <a:lnSpc>
                    <a:spcPts val="2520"/>
                  </a:lnSpc>
                </a:pP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ว่าด้วยการใช้จ่ายเงินอุดหนุนการวิจัยและพัฒนาการทหาร</a:t>
                </a:r>
                <a:endPara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endParaRPr>
              </a:p>
              <a:p>
                <a:pPr algn="just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พ.ศ.๒๕๕๔ </a:t>
                </a: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และ</a:t>
                </a: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 </a:t>
                </a: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ฉบับที่</a:t>
                </a: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 ๒ พ.ศ.๒๕๕๖</a:t>
                </a:r>
              </a:p>
            </p:txBody>
          </p:sp>
        </p:grpSp>
        <p:sp>
          <p:nvSpPr>
            <p:cNvPr id="10" name="TextBox 6">
              <a:extLst>
                <a:ext uri="{FF2B5EF4-FFF2-40B4-BE49-F238E27FC236}">
                  <a16:creationId xmlns="" xmlns:a16="http://schemas.microsoft.com/office/drawing/2014/main" id="{0D43114D-972A-4677-9F70-27D594B9A47B}"/>
                </a:ext>
              </a:extLst>
            </p:cNvPr>
            <p:cNvSpPr txBox="1"/>
            <p:nvPr/>
          </p:nvSpPr>
          <p:spPr>
            <a:xfrm>
              <a:off x="707200" y="4715405"/>
              <a:ext cx="6766917" cy="266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(</a:t>
              </a:r>
              <a:r>
                <a:rPr lang="en-US" sz="1300" dirty="0" err="1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การเงิน</a:t>
              </a: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) </a:t>
              </a: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๑๐ </a:t>
              </a: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การใช้จ่ายเงิน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ให้หน่วยเจ้าของโครงการปฏิบัติดังนี้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               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CAFF930E-B002-4107-B004-5165AE1C89BA}"/>
                </a:ext>
              </a:extLst>
            </p:cNvPr>
            <p:cNvSpPr txBox="1"/>
            <p:nvPr/>
          </p:nvSpPr>
          <p:spPr>
            <a:xfrm>
              <a:off x="1830069" y="5055546"/>
              <a:ext cx="6824980" cy="1497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๑๐.๑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การจ่ายเงินค่าใช้จ่ายในการดำเนินการที่เบิกไปแล้ว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ให้จ่ายภายในปีงบประมาณ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กรณีมีเงินคงเหลืออยู่และยังไม่สิ้นสุดโครงการ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ให้รีบดำเนินการให้เสร็จสิ้นอย่างช้าภายในปีงบประมาณถัดไป</a:t>
              </a:r>
              <a:endParaRPr lang="en-US" sz="1300" dirty="0">
                <a:latin typeface="Sarabun" panose="020B0604020202020204" charset="-34"/>
                <a:cs typeface="Sarabun" panose="020B0604020202020204" charset="-34"/>
              </a:endParaRPr>
            </a:p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        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กรณีที่หมดความจำเป็นในการใช้จ่ายเงิน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ให้นำเงินส่งคืน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ทันที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ทั้งนี้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ต้องไม่เกินเดือน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พ.ค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ของปีถัดไป</a:t>
              </a:r>
              <a:endParaRPr lang="en-US" sz="1300" dirty="0">
                <a:latin typeface="Sarabun" panose="020B0604020202020204" charset="-34"/>
                <a:cs typeface="Sarabun" panose="020B0604020202020204" charset="-34"/>
              </a:endParaRPr>
            </a:p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        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กรณีที่ไม่สามารถใช้จ่ายเงินได้ทันภายในปีถัดไป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ให้ปฏิบัติตามระเบียบกระทรวงการคลังกำหนด</a:t>
              </a:r>
              <a:endParaRPr lang="en-US" sz="1300" dirty="0">
                <a:latin typeface="Sarabun" panose="020B0604020202020204" charset="-34"/>
                <a:cs typeface="Sarabun" panose="020B060402020202020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="" xmlns:a16="http://schemas.microsoft.com/office/drawing/2014/main" id="{9162F2ED-38CE-4CA8-9862-B816AB8B6E5C}"/>
              </a:ext>
            </a:extLst>
          </p:cNvPr>
          <p:cNvGrpSpPr/>
          <p:nvPr/>
        </p:nvGrpSpPr>
        <p:grpSpPr>
          <a:xfrm>
            <a:off x="-224387" y="333936"/>
            <a:ext cx="9977987" cy="5781987"/>
            <a:chOff x="-224387" y="333936"/>
            <a:chExt cx="9977987" cy="5781987"/>
          </a:xfrm>
        </p:grpSpPr>
        <p:grpSp>
          <p:nvGrpSpPr>
            <p:cNvPr id="9" name="กลุ่ม 8">
              <a:extLst>
                <a:ext uri="{FF2B5EF4-FFF2-40B4-BE49-F238E27FC236}">
                  <a16:creationId xmlns="" xmlns:a16="http://schemas.microsoft.com/office/drawing/2014/main" id="{EBE285AA-17DC-48BE-AEBE-3BA6010B1633}"/>
                </a:ext>
              </a:extLst>
            </p:cNvPr>
            <p:cNvGrpSpPr/>
            <p:nvPr/>
          </p:nvGrpSpPr>
          <p:grpSpPr>
            <a:xfrm>
              <a:off x="-224387" y="333936"/>
              <a:ext cx="9977987" cy="4801863"/>
              <a:chOff x="-224387" y="333936"/>
              <a:chExt cx="9977987" cy="4801863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731519" y="3278308"/>
                <a:ext cx="3254871" cy="5743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sz="1300" dirty="0">
                    <a:solidFill>
                      <a:srgbClr val="FF0000"/>
                    </a:solidFill>
                    <a:latin typeface="Sarabun" panose="020B0604020202020204" charset="-34"/>
                    <a:cs typeface="Sarabun" panose="020B0604020202020204" charset="-34"/>
                  </a:rPr>
                  <a:t>(</a:t>
                </a:r>
                <a:r>
                  <a:rPr lang="en-US" sz="1300" dirty="0" err="1">
                    <a:solidFill>
                      <a:srgbClr val="FF0000"/>
                    </a:solidFill>
                    <a:latin typeface="Sarabun" panose="020B0604020202020204" charset="-34"/>
                    <a:cs typeface="Sarabun" panose="020B0604020202020204" charset="-34"/>
                  </a:rPr>
                  <a:t>การเงิน</a:t>
                </a:r>
                <a:r>
                  <a:rPr lang="en-US" sz="1300" dirty="0">
                    <a:solidFill>
                      <a:srgbClr val="FF0000"/>
                    </a:solidFill>
                    <a:latin typeface="Sarabun" panose="020B0604020202020204" charset="-34"/>
                    <a:cs typeface="Sarabun" panose="020B0604020202020204" charset="-34"/>
                  </a:rPr>
                  <a:t>) </a:t>
                </a:r>
                <a:r>
                  <a:rPr lang="en-US" sz="1300" b="1" dirty="0" err="1">
                    <a:latin typeface="Sarabun" panose="020B0604020202020204" charset="-34"/>
                    <a:cs typeface="Sarabun" panose="020B0604020202020204" charset="-34"/>
                  </a:rPr>
                  <a:t>ข้อ</a:t>
                </a:r>
                <a:r>
                  <a:rPr lang="en-US" sz="1300" b="1" dirty="0">
                    <a:latin typeface="Sarabun" panose="020B0604020202020204" charset="-34"/>
                    <a:cs typeface="Sarabun" panose="020B0604020202020204" charset="-34"/>
                  </a:rPr>
                  <a:t> ๑๐ </a:t>
                </a:r>
                <a:r>
                  <a:rPr lang="en-US" sz="1300" b="1" dirty="0" err="1">
                    <a:latin typeface="Sarabun" panose="020B0604020202020204" charset="-34"/>
                    <a:cs typeface="Sarabun" panose="020B0604020202020204" charset="-34"/>
                  </a:rPr>
                  <a:t>การใช้จ่ายเงิน</a:t>
                </a:r>
                <a:r>
                  <a:rPr lang="en-US" sz="1300" b="1" dirty="0">
                    <a:latin typeface="Sarabun" panose="020B0604020202020204" charset="-34"/>
                    <a:cs typeface="Sarabun" panose="020B0604020202020204" charset="-34"/>
                  </a:rPr>
                  <a:t> (</a:t>
                </a:r>
                <a:r>
                  <a:rPr lang="en-US" sz="1300" b="1" dirty="0" err="1">
                    <a:latin typeface="Sarabun" panose="020B0604020202020204" charset="-34"/>
                    <a:cs typeface="Sarabun" panose="020B0604020202020204" charset="-34"/>
                  </a:rPr>
                  <a:t>ต่อ</a:t>
                </a:r>
                <a:r>
                  <a:rPr lang="en-US" sz="1300" b="1" dirty="0">
                    <a:latin typeface="Sarabun" panose="020B0604020202020204" charset="-34"/>
                    <a:cs typeface="Sarabun" panose="020B0604020202020204" charset="-34"/>
                  </a:rPr>
                  <a:t>) </a:t>
                </a:r>
              </a:p>
              <a:p>
                <a:pPr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            </a:t>
                </a:r>
              </a:p>
            </p:txBody>
          </p:sp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 cstate="print"/>
              <a:srcRect t="24582" b="24582"/>
              <a:stretch>
                <a:fillRect/>
              </a:stretch>
            </p:blipFill>
            <p:spPr>
              <a:xfrm>
                <a:off x="-78411" y="333936"/>
                <a:ext cx="9832011" cy="2811464"/>
              </a:xfrm>
              <a:prstGeom prst="rect">
                <a:avLst/>
              </a:prstGeom>
            </p:spPr>
          </p:pic>
          <p:grpSp>
            <p:nvGrpSpPr>
              <p:cNvPr id="4" name="Group 4"/>
              <p:cNvGrpSpPr/>
              <p:nvPr/>
            </p:nvGrpSpPr>
            <p:grpSpPr>
              <a:xfrm>
                <a:off x="-224387" y="1008817"/>
                <a:ext cx="9977987" cy="1664541"/>
                <a:chOff x="0" y="0"/>
                <a:chExt cx="7192484" cy="1199859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7192484" cy="1199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2484" h="1199859">
                      <a:moveTo>
                        <a:pt x="0" y="0"/>
                      </a:moveTo>
                      <a:lnTo>
                        <a:pt x="7192484" y="0"/>
                      </a:lnTo>
                      <a:lnTo>
                        <a:pt x="7192484" y="1199859"/>
                      </a:lnTo>
                      <a:lnTo>
                        <a:pt x="0" y="1199859"/>
                      </a:lnTo>
                      <a:close/>
                    </a:path>
                  </a:pathLst>
                </a:custGeom>
                <a:solidFill>
                  <a:srgbClr val="18445D"/>
                </a:solidFill>
              </p:spPr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1849119" y="3638145"/>
                <a:ext cx="6786880" cy="14976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๑๐.๒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การเบิกจ่ายเงินประเภทค่าตอบแทน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ค่าใช้สอย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และค่าใช้จ่ายอื่นๆ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ให้ปฏิบัติตามที่ระเบียบ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วท.กห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.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กำหนด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กรณีไม่มีระเบียบดังกล่าวกำหนดไว้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ให้ถือปฏิบัติตามแนวทางที่กระทรวงการคลัง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หรือทางราชการกำหนด</a:t>
                </a:r>
                <a:endParaRPr lang="en-US" sz="1300" dirty="0">
                  <a:latin typeface="Sarabun" panose="020B0604020202020204" charset="-34"/>
                  <a:cs typeface="Sarabun" panose="020B0604020202020204" charset="-34"/>
                </a:endParaRPr>
              </a:p>
              <a:p>
                <a:pPr>
                  <a:lnSpc>
                    <a:spcPts val="2380"/>
                  </a:lnSpc>
                  <a:spcBef>
                    <a:spcPct val="0"/>
                  </a:spcBef>
                </a:pP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๑๐.๓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หัวหน้าหน่วยเจ้าของโครงการมีอำนาจอนุมัติ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การจ่ายเงินยืมเพื่อรองจ่ายในประเภทค่าตอบแทน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ค่าใช้สอย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และค่าวัสดุ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ได้ตามความจำเป็น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ภายในวงเงินที่ได้รับอนุมัติตามแผนการใช้จ่าย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  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31520" y="1363885"/>
                <a:ext cx="8290560" cy="940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2520"/>
                  </a:lnSpc>
                </a:pP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ระเบียบกรมวิทยาศาสตร์และเทคโนโลยีกลาโหม</a:t>
                </a:r>
                <a:endParaRPr lang="en-US" sz="1800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endParaRPr>
              </a:p>
              <a:p>
                <a:pPr algn="just">
                  <a:lnSpc>
                    <a:spcPts val="2520"/>
                  </a:lnSpc>
                </a:pP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ว่าด้วยการใช้จ่ายเงินอุดหนุนการวิจัยและพัฒนาการทหาร</a:t>
                </a:r>
                <a:endPara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endParaRPr>
              </a:p>
              <a:p>
                <a:pPr algn="just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พ.ศ.๒๕๕๔ </a:t>
                </a: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และ</a:t>
                </a: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 </a:t>
                </a:r>
                <a:r>
                  <a:rPr lang="en-US" sz="1800" dirty="0" err="1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ฉบับที่</a:t>
                </a:r>
                <a:r>
                  <a:rPr lang="en-US" sz="1800" dirty="0">
                    <a:solidFill>
                      <a:srgbClr val="FFFFFF"/>
                    </a:solidFill>
                    <a:latin typeface="Sarabun" panose="020B0604020202020204" charset="-34"/>
                    <a:cs typeface="Arimo"/>
                  </a:rPr>
                  <a:t> ๒ พ.ศ.๒๕๕๖</a:t>
                </a:r>
              </a:p>
            </p:txBody>
          </p:sp>
        </p:grpSp>
        <p:sp>
          <p:nvSpPr>
            <p:cNvPr id="10" name="TextBox 2">
              <a:extLst>
                <a:ext uri="{FF2B5EF4-FFF2-40B4-BE49-F238E27FC236}">
                  <a16:creationId xmlns="" xmlns:a16="http://schemas.microsoft.com/office/drawing/2014/main" id="{4BAB6D6A-3BBE-4FD8-81BE-6BEE3E16FDE3}"/>
                </a:ext>
              </a:extLst>
            </p:cNvPr>
            <p:cNvSpPr txBox="1"/>
            <p:nvPr/>
          </p:nvSpPr>
          <p:spPr>
            <a:xfrm>
              <a:off x="731518" y="5233822"/>
              <a:ext cx="8290560" cy="882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(</a:t>
              </a:r>
              <a:r>
                <a:rPr lang="en-US" sz="1300" dirty="0" err="1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จัดหา</a:t>
              </a: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/</a:t>
              </a:r>
              <a:r>
                <a:rPr lang="en-US" sz="1300" dirty="0" err="1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ครุภัณฑ์</a:t>
              </a: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) 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๑๐.๔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การดำเนินการจ้างและซื้อ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ให้หน่วยเจ้าของโครงการปฏิบัติระเบียบ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ว่าด้วยการจ้างและซื้อโดยใช้เงินอุดหนุนการวิจัยและพัฒนาการทหาร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พ.ศ.๒๕๔๙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และฉบับแก้ไขเพิ่มเติม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หรือจะปฏิบัติตามระเบียบสำนักนายกรัฐมนตรี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ว่าด้วยการพัสดุ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พ.ศ.๒๕๓๕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และฉบับที่แก้ไขเพิ่มเติม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ตลอดจนมติคณะรัฐมนตรีที่เกี่ยวข้องโดยอนุโลม</a:t>
              </a:r>
              <a:endParaRPr lang="en-US" sz="1300" dirty="0">
                <a:latin typeface="Sarabun" panose="020B0604020202020204" charset="-34"/>
                <a:cs typeface="Sarabun" panose="020B0604020202020204" charset="-34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="" xmlns:a16="http://schemas.microsoft.com/office/drawing/2014/main" id="{ED03797F-C6BE-42DA-9D54-777CB22681F0}"/>
              </a:ext>
            </a:extLst>
          </p:cNvPr>
          <p:cNvSpPr/>
          <p:nvPr/>
        </p:nvSpPr>
        <p:spPr>
          <a:xfrm rot="10888" flipV="1">
            <a:off x="731541" y="6796087"/>
            <a:ext cx="9022035" cy="28574"/>
          </a:xfrm>
          <a:prstGeom prst="line">
            <a:avLst/>
          </a:prstGeom>
          <a:ln w="57150" cap="flat">
            <a:solidFill>
              <a:srgbClr val="202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>
            <a:extLst>
              <a:ext uri="{FF2B5EF4-FFF2-40B4-BE49-F238E27FC236}">
                <a16:creationId xmlns="" xmlns:a16="http://schemas.microsoft.com/office/drawing/2014/main" id="{F92B1C0F-F47A-4F47-A0B3-FEC841F7C881}"/>
              </a:ext>
            </a:extLst>
          </p:cNvPr>
          <p:cNvGrpSpPr/>
          <p:nvPr/>
        </p:nvGrpSpPr>
        <p:grpSpPr>
          <a:xfrm>
            <a:off x="-224387" y="333936"/>
            <a:ext cx="9978009" cy="6264031"/>
            <a:chOff x="-224387" y="333936"/>
            <a:chExt cx="9978009" cy="6264031"/>
          </a:xfrm>
        </p:grpSpPr>
        <p:sp>
          <p:nvSpPr>
            <p:cNvPr id="2" name="TextBox 2"/>
            <p:cNvSpPr txBox="1"/>
            <p:nvPr/>
          </p:nvSpPr>
          <p:spPr>
            <a:xfrm>
              <a:off x="914400" y="3655979"/>
              <a:ext cx="8290560" cy="882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80"/>
                </a:lnSpc>
                <a:spcBef>
                  <a:spcPct val="0"/>
                </a:spcBef>
              </a:pP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๑๑ 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“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การขออนุมัติปิดโครงการหรือโครงการสิ้นสุดลงด้วยประการใดก็ตาม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ให้หน่วยเจ้าของโครงการรายงานสถานภาพของผลงาน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งบประมาณโครงการ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บัญชีครุภัณฑ์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และต้องส่งคืนเงินอุดหนุนโครงการที่เหลือ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ต่อ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ภายใน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๓๐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วัน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นับแต่วันขออนุมัติปิดโครงการหรือวันสิ้นสุดของโครงการ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”</a:t>
              </a:r>
              <a:endParaRPr lang="en-US" sz="1300" dirty="0">
                <a:solidFill>
                  <a:srgbClr val="FF0000"/>
                </a:solidFill>
                <a:latin typeface="Sarabun" panose="020B0604020202020204" charset="-34"/>
                <a:cs typeface="Sarabun" panose="020B0604020202020204" charset="-34"/>
              </a:endParaRPr>
            </a:p>
          </p:txBody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t="24582" b="24582"/>
            <a:stretch>
              <a:fillRect/>
            </a:stretch>
          </p:blipFill>
          <p:spPr>
            <a:xfrm>
              <a:off x="-78411" y="333936"/>
              <a:ext cx="9832011" cy="2811464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-224387" y="1008817"/>
              <a:ext cx="9977987" cy="1664541"/>
              <a:chOff x="0" y="0"/>
              <a:chExt cx="7192484" cy="119985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192484" cy="1199859"/>
              </a:xfrm>
              <a:custGeom>
                <a:avLst/>
                <a:gdLst/>
                <a:ahLst/>
                <a:cxnLst/>
                <a:rect l="l" t="t" r="r" b="b"/>
                <a:pathLst>
                  <a:path w="7192484" h="1199859">
                    <a:moveTo>
                      <a:pt x="0" y="0"/>
                    </a:moveTo>
                    <a:lnTo>
                      <a:pt x="7192484" y="0"/>
                    </a:lnTo>
                    <a:lnTo>
                      <a:pt x="7192484" y="1199859"/>
                    </a:lnTo>
                    <a:lnTo>
                      <a:pt x="0" y="119985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 rot="10888">
              <a:off x="731497" y="6597967"/>
              <a:ext cx="9022125" cy="0"/>
            </a:xfrm>
            <a:prstGeom prst="line">
              <a:avLst/>
            </a:prstGeom>
            <a:ln w="57150" cap="flat">
              <a:solidFill>
                <a:srgbClr val="202F5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914400" y="4675403"/>
              <a:ext cx="8290560" cy="882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(</a:t>
              </a:r>
              <a:r>
                <a:rPr lang="en-US" sz="1300" dirty="0" err="1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การเงิน</a:t>
              </a: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) </a:t>
              </a: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๑๒ 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“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การจ่ายเงินต้องใช้จ่ายตามประเภท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และภายในวงเงินตามแผนที่ได้รับอนุมัติจาก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หากมีการเปลี่ยนแปลงประเภท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และจำนวนเงิน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ต้องขอทำความตกลงกับ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ก่อน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และการจ่ายเงินทุกกรณีให้มีหลักฐานการจ่ายไว้ตรวจสอบ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”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31520" y="1363885"/>
              <a:ext cx="8290560" cy="940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ระเบียบกรมวิทยาศาสตร์และเทคโนโลยีกลาโหม</a:t>
              </a:r>
              <a:endParaRPr lang="en-US" sz="1800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  <a:p>
              <a:pPr algn="just">
                <a:lnSpc>
                  <a:spcPts val="2520"/>
                </a:lnSpc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ว่าด้วยการใช้จ่ายเงินอุดหนุนการวิจัยและพัฒนาการทหาร</a:t>
              </a:r>
              <a:endParaRPr lang="en-US" sz="1800" dirty="0">
                <a:solidFill>
                  <a:srgbClr val="FFFFFF"/>
                </a:solidFill>
                <a:latin typeface="Sarabun" panose="020B0604020202020204" charset="-34"/>
                <a:cs typeface="Arimo"/>
              </a:endParaRPr>
            </a:p>
            <a:p>
              <a:pPr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พ.ศ.๒๕๕๔ </a:t>
              </a: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และ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ฉบับที่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 ๒ พ.ศ.๒๕๕๖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0696551"/>
              </p:ext>
            </p:extLst>
          </p:nvPr>
        </p:nvGraphicFramePr>
        <p:xfrm>
          <a:off x="0" y="76200"/>
          <a:ext cx="9753600" cy="723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7000"/>
              </a:tblGrid>
              <a:tr h="1138335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ชื่อโครงการ</a:t>
                      </a: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ระยะเวลาดำเนินงาน</a:t>
                      </a:r>
                      <a:endParaRPr lang="th-TH" sz="27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งบประมาณ</a:t>
                      </a:r>
                      <a:b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ทั้งโครงการ</a:t>
                      </a:r>
                      <a:r>
                        <a:rPr lang="th-TH" sz="27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7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นายทหารโครงการ</a:t>
                      </a:r>
                      <a:endParaRPr lang="th-TH" sz="27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55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1. ส่งเสริมและสนับสนุนการวิจัยและพัฒนาการทหารของกระทรวงกลาโหม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ปี 64-66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ระยะที่ 3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3ปี 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ปี 64-66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75</a:t>
                      </a:r>
                      <a:r>
                        <a:rPr lang="en-US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,000,000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พล.ต.ศุภ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โชค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สมรรค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เสวี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  <a:tr h="10252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2. ส่งเสริมและสนับสนุนการพัฒนา</a:t>
                      </a:r>
                      <a:b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งานมาตรฐานทางทหาร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ปี 65-67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3ปี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ปี 65-67</a:t>
                      </a:r>
                      <a:r>
                        <a:rPr lang="en-US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,000,000</a:t>
                      </a:r>
                      <a:endParaRPr lang="th-TH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r"/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พล.ต.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วันชัย เกตุวิทยา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  <a:tr h="1477574"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2400" b="0" spc="-8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วิจัยและพัฒนาสนับสนุนการดำรง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สภาพ และ/หรือ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เพิ่มประสิทธิภาพยุทโธปกรณ์ของกองทัพ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3ปี 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ปี 58-60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ขยายเวลาถึงปี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75</a:t>
                      </a:r>
                      <a:r>
                        <a:rPr lang="en-US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,000,000</a:t>
                      </a:r>
                      <a:endParaRPr lang="th-TH" sz="2400" b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r"/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พล.อ.ต.จิร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ชัย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ผุดผ่อง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  <a:tr h="1335560"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4. วิจัยและพัฒนาเพื่อสนับสนุนการแก้ไขปัญหาความไม่สงบในพื้นที่จังหวัดชายแดนภาคใต้ ระยะ</a:t>
                      </a:r>
                      <a:r>
                        <a:rPr lang="th-TH" sz="2400" b="0" smtClean="0"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r>
                        <a:rPr lang="th-TH" sz="2400" b="0" baseline="0" smtClean="0">
                          <a:latin typeface="TH SarabunPSK" pitchFamily="34" charset="-34"/>
                          <a:cs typeface="TH SarabunPSK" pitchFamily="34" charset="-34"/>
                        </a:rPr>
                        <a:t>สอง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3ปี 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ปี 62-64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ขยายเวลาถึงปี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66</a:t>
                      </a:r>
                      <a:endParaRPr lang="th-TH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75</a:t>
                      </a:r>
                      <a:r>
                        <a:rPr lang="en-US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,000,000</a:t>
                      </a:r>
                      <a:endParaRPr lang="th-TH" sz="2400" b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r"/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พล.อ.ต.จิร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ชัย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ผุดผ่อง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="" xmlns:a16="http://schemas.microsoft.com/office/drawing/2014/main" val="147907483"/>
                  </a:ext>
                </a:extLst>
              </a:tr>
              <a:tr h="926715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5. ขยายผลงานวิจัยและพัฒนาการทหารไปสู่การใช้งาน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ระยะที่ 2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3ปี 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ปี 63-65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30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,000,000</a:t>
                      </a:r>
                      <a:endParaRPr lang="th-TH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r"/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พล.ต.ศุภ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โชค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สมรรค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เสวี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5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="" xmlns:a16="http://schemas.microsoft.com/office/drawing/2014/main" id="{A47FC0B4-8E6C-4071-8913-75E30F2D3262}"/>
              </a:ext>
            </a:extLst>
          </p:cNvPr>
          <p:cNvGrpSpPr/>
          <p:nvPr/>
        </p:nvGrpSpPr>
        <p:grpSpPr>
          <a:xfrm>
            <a:off x="-224387" y="333936"/>
            <a:ext cx="9978009" cy="6264031"/>
            <a:chOff x="-224387" y="333936"/>
            <a:chExt cx="9978009" cy="6264031"/>
          </a:xfrm>
        </p:grpSpPr>
        <p:sp>
          <p:nvSpPr>
            <p:cNvPr id="2" name="TextBox 2"/>
            <p:cNvSpPr txBox="1"/>
            <p:nvPr/>
          </p:nvSpPr>
          <p:spPr>
            <a:xfrm>
              <a:off x="731610" y="3620311"/>
              <a:ext cx="8290560" cy="58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๑๔ “</a:t>
              </a: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หน่วยเจ้าของโครงการ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จัดทำรายงานความก้าวหน้าของโครงการ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เสนอต่อ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</a:p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ตามแบบที่กำหนด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ภายใน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๑๐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วัน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นับแต่วันสิ้นไตรมาส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”</a:t>
              </a:r>
            </a:p>
          </p:txBody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t="24582" b="24582"/>
            <a:stretch>
              <a:fillRect/>
            </a:stretch>
          </p:blipFill>
          <p:spPr>
            <a:xfrm>
              <a:off x="-78411" y="333936"/>
              <a:ext cx="9832011" cy="2811464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-224387" y="1008817"/>
              <a:ext cx="9977987" cy="1664541"/>
              <a:chOff x="0" y="0"/>
              <a:chExt cx="7192484" cy="119985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192484" cy="1199859"/>
              </a:xfrm>
              <a:custGeom>
                <a:avLst/>
                <a:gdLst/>
                <a:ahLst/>
                <a:cxnLst/>
                <a:rect l="l" t="t" r="r" b="b"/>
                <a:pathLst>
                  <a:path w="7192484" h="1199859">
                    <a:moveTo>
                      <a:pt x="0" y="0"/>
                    </a:moveTo>
                    <a:lnTo>
                      <a:pt x="7192484" y="0"/>
                    </a:lnTo>
                    <a:lnTo>
                      <a:pt x="7192484" y="1199859"/>
                    </a:lnTo>
                    <a:lnTo>
                      <a:pt x="0" y="119985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 rot="10888">
              <a:off x="731497" y="6597967"/>
              <a:ext cx="9022125" cy="0"/>
            </a:xfrm>
            <a:prstGeom prst="line">
              <a:avLst/>
            </a:prstGeom>
            <a:ln w="57150" cap="flat">
              <a:solidFill>
                <a:srgbClr val="202F5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31519" y="4389443"/>
              <a:ext cx="8290651" cy="1189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80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(</a:t>
              </a:r>
              <a:r>
                <a:rPr lang="en-US" sz="1300" dirty="0" err="1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ครุภัณฑ์</a:t>
              </a:r>
              <a:r>
                <a:rPr lang="en-US" sz="1300" dirty="0">
                  <a:solidFill>
                    <a:srgbClr val="FF0000"/>
                  </a:solidFill>
                  <a:latin typeface="Sarabun" panose="020B0604020202020204" charset="-34"/>
                  <a:cs typeface="Sarabun" panose="020B0604020202020204" charset="-34"/>
                </a:rPr>
                <a:t>) </a:t>
              </a:r>
              <a:r>
                <a:rPr lang="en-US" sz="1300" b="1" dirty="0" err="1">
                  <a:latin typeface="Sarabun" panose="020B0604020202020204" charset="-34"/>
                  <a:cs typeface="Sarabun" panose="020B0604020202020204" charset="-34"/>
                </a:rPr>
                <a:t>ข้อ</a:t>
              </a:r>
              <a:r>
                <a:rPr lang="en-US" sz="1300" b="1" dirty="0">
                  <a:latin typeface="Sarabun" panose="020B0604020202020204" charset="-34"/>
                  <a:cs typeface="Sarabun" panose="020B0604020202020204" charset="-34"/>
                </a:rPr>
                <a:t> ๑๕ 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“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ครุภัณฑ์และผลผลิตจากการวิจัยฯ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ตามโครงการ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เป็นกรรมสิทธิ์ของ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โดยหน่วยเจ้าของโครงการแจ้ง</a:t>
              </a:r>
              <a:r>
                <a:rPr lang="en-US" sz="1300" spc="-10" dirty="0" err="1">
                  <a:latin typeface="Sarabun" panose="020B0604020202020204" charset="-34"/>
                  <a:cs typeface="Sarabun" panose="020B0604020202020204" charset="-34"/>
                </a:rPr>
                <a:t>รายการครุภัณฑ์ที่ได้รับจากการจัดหา</a:t>
              </a:r>
              <a:r>
                <a:rPr lang="en-US" sz="1300" spc="-1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spc="-10" dirty="0" err="1">
                  <a:latin typeface="Sarabun" panose="020B0604020202020204" charset="-34"/>
                  <a:cs typeface="Sarabun" panose="020B0604020202020204" charset="-34"/>
                </a:rPr>
                <a:t>และผลิตผลจากการวิจัย</a:t>
              </a:r>
              <a:r>
                <a:rPr lang="en-US" sz="1300" spc="-1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spc="-10" dirty="0" err="1">
                  <a:latin typeface="Sarabun" panose="020B0604020202020204" charset="-34"/>
                  <a:cs typeface="Sarabun" panose="020B0604020202020204" charset="-34"/>
                </a:rPr>
                <a:t>ให้</a:t>
              </a:r>
              <a:r>
                <a:rPr lang="en-US" sz="1300" spc="-1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spc="-1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spc="-1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spc="-10" dirty="0" err="1">
                  <a:latin typeface="Sarabun" panose="020B0604020202020204" charset="-34"/>
                  <a:cs typeface="Sarabun" panose="020B0604020202020204" charset="-34"/>
                </a:rPr>
                <a:t>ขึ้นบัญชีคุมเป็นทรัพย์สินของทางราชการ</a:t>
              </a:r>
              <a:r>
                <a:rPr lang="en-US" sz="1300" spc="-1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spc="-10" dirty="0" err="1">
                  <a:latin typeface="Sarabun" panose="020B0604020202020204" charset="-34"/>
                  <a:cs typeface="Sarabun" panose="020B0604020202020204" charset="-34"/>
                </a:rPr>
                <a:t>แยกทะเบียน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ไว้ต่างหากจากทะเบียนคุมครุภัณฑ์ของหน่วย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อาจมอบให้หน่วยเจ้าของโครงการเป็นผู้ใช้งาน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พร้อมเก็บรักษา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และให้รายงานสถานภาพทุกสิ้นปีงบประมาณ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หรือรับโอนตามข้อบังคับทหาร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และข้อบังคับ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กห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300" dirty="0" err="1">
                  <a:latin typeface="Sarabun" panose="020B0604020202020204" charset="-34"/>
                  <a:cs typeface="Sarabun" panose="020B0604020202020204" charset="-34"/>
                </a:rPr>
                <a:t>ว่าด้วยการโอนพัสดุของทางราชการ</a:t>
              </a:r>
              <a:r>
                <a:rPr lang="en-US" sz="1300" dirty="0">
                  <a:latin typeface="Sarabun" panose="020B0604020202020204" charset="-34"/>
                  <a:cs typeface="Sarabun" panose="020B0604020202020204" charset="-34"/>
                </a:rPr>
                <a:t>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31520" y="1363885"/>
              <a:ext cx="8290560" cy="940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ระเบียบกรมวิทยาศาสตร์และเทคโนโลยีกลาโหม</a:t>
              </a:r>
              <a:endParaRPr lang="en-US" sz="1800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  <a:p>
              <a:pPr algn="just">
                <a:lnSpc>
                  <a:spcPts val="2520"/>
                </a:lnSpc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ว่าด้วยการใช้จ่ายเงินอุดหนุนการวิจัยและพัฒนาการทหาร</a:t>
              </a:r>
              <a:endParaRPr lang="en-US" sz="1800" dirty="0">
                <a:solidFill>
                  <a:srgbClr val="FFFFFF"/>
                </a:solidFill>
                <a:latin typeface="Sarabun" panose="020B0604020202020204" charset="-34"/>
                <a:cs typeface="Arimo"/>
              </a:endParaRPr>
            </a:p>
            <a:p>
              <a:pPr algn="just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พ.ศ.๒๕๕๔ </a:t>
              </a: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และ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ฉบับที่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Arimo"/>
                </a:rPr>
                <a:t> ๒ พ.ศ.๒๕๕๖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กลุ่ม 22">
            <a:extLst>
              <a:ext uri="{FF2B5EF4-FFF2-40B4-BE49-F238E27FC236}">
                <a16:creationId xmlns="" xmlns:a16="http://schemas.microsoft.com/office/drawing/2014/main" id="{04E34730-A666-4B9B-8E4D-BB8CFE8CF612}"/>
              </a:ext>
            </a:extLst>
          </p:cNvPr>
          <p:cNvGrpSpPr/>
          <p:nvPr/>
        </p:nvGrpSpPr>
        <p:grpSpPr>
          <a:xfrm>
            <a:off x="-224387" y="964579"/>
            <a:ext cx="9977987" cy="5002447"/>
            <a:chOff x="-224387" y="964579"/>
            <a:chExt cx="9977987" cy="5002447"/>
          </a:xfrm>
        </p:grpSpPr>
        <p:grpSp>
          <p:nvGrpSpPr>
            <p:cNvPr id="2" name="Group 2"/>
            <p:cNvGrpSpPr/>
            <p:nvPr/>
          </p:nvGrpSpPr>
          <p:grpSpPr>
            <a:xfrm>
              <a:off x="-224387" y="964579"/>
              <a:ext cx="9977987" cy="867104"/>
              <a:chOff x="0" y="0"/>
              <a:chExt cx="7192484" cy="62503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7192484" cy="625039"/>
              </a:xfrm>
              <a:custGeom>
                <a:avLst/>
                <a:gdLst/>
                <a:ahLst/>
                <a:cxnLst/>
                <a:rect l="l" t="t" r="r" b="b"/>
                <a:pathLst>
                  <a:path w="7192484" h="625039">
                    <a:moveTo>
                      <a:pt x="0" y="0"/>
                    </a:moveTo>
                    <a:lnTo>
                      <a:pt x="7192484" y="0"/>
                    </a:lnTo>
                    <a:lnTo>
                      <a:pt x="7192484" y="625039"/>
                    </a:lnTo>
                    <a:lnTo>
                      <a:pt x="0" y="62503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82600" y="2565696"/>
              <a:ext cx="2692960" cy="3401330"/>
              <a:chOff x="0" y="0"/>
              <a:chExt cx="1708035" cy="215732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08035" cy="2157325"/>
              </a:xfrm>
              <a:custGeom>
                <a:avLst/>
                <a:gdLst/>
                <a:ahLst/>
                <a:cxnLst/>
                <a:rect l="l" t="t" r="r" b="b"/>
                <a:pathLst>
                  <a:path w="1708035" h="2157325">
                    <a:moveTo>
                      <a:pt x="0" y="0"/>
                    </a:moveTo>
                    <a:lnTo>
                      <a:pt x="1708035" y="0"/>
                    </a:lnTo>
                    <a:lnTo>
                      <a:pt x="1708035" y="2157325"/>
                    </a:lnTo>
                    <a:lnTo>
                      <a:pt x="0" y="2157325"/>
                    </a:lnTo>
                    <a:close/>
                  </a:path>
                </a:pathLst>
              </a:custGeom>
              <a:solidFill>
                <a:srgbClr val="E6F4F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578040" y="2565696"/>
              <a:ext cx="2692960" cy="3401330"/>
              <a:chOff x="0" y="0"/>
              <a:chExt cx="1708035" cy="21573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08035" cy="2157325"/>
              </a:xfrm>
              <a:custGeom>
                <a:avLst/>
                <a:gdLst/>
                <a:ahLst/>
                <a:cxnLst/>
                <a:rect l="l" t="t" r="r" b="b"/>
                <a:pathLst>
                  <a:path w="1708035" h="2157325">
                    <a:moveTo>
                      <a:pt x="0" y="0"/>
                    </a:moveTo>
                    <a:lnTo>
                      <a:pt x="1708035" y="0"/>
                    </a:lnTo>
                    <a:lnTo>
                      <a:pt x="1708035" y="2157325"/>
                    </a:lnTo>
                    <a:lnTo>
                      <a:pt x="0" y="2157325"/>
                    </a:lnTo>
                    <a:close/>
                  </a:path>
                </a:pathLst>
              </a:custGeom>
              <a:solidFill>
                <a:srgbClr val="E6F4FF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3530320" y="2565696"/>
              <a:ext cx="2692960" cy="3401330"/>
              <a:chOff x="0" y="0"/>
              <a:chExt cx="1708035" cy="21573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08035" cy="2157325"/>
              </a:xfrm>
              <a:custGeom>
                <a:avLst/>
                <a:gdLst/>
                <a:ahLst/>
                <a:cxnLst/>
                <a:rect l="l" t="t" r="r" b="b"/>
                <a:pathLst>
                  <a:path w="1708035" h="2157325">
                    <a:moveTo>
                      <a:pt x="0" y="0"/>
                    </a:moveTo>
                    <a:lnTo>
                      <a:pt x="1708035" y="0"/>
                    </a:lnTo>
                    <a:lnTo>
                      <a:pt x="1708035" y="2157325"/>
                    </a:lnTo>
                    <a:lnTo>
                      <a:pt x="0" y="2157325"/>
                    </a:lnTo>
                    <a:close/>
                  </a:path>
                </a:pathLst>
              </a:custGeom>
              <a:solidFill>
                <a:srgbClr val="E6F4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350607" y="4873965"/>
              <a:ext cx="9052387" cy="710094"/>
              <a:chOff x="0" y="0"/>
              <a:chExt cx="7605951" cy="59663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605951" cy="596631"/>
              </a:xfrm>
              <a:custGeom>
                <a:avLst/>
                <a:gdLst/>
                <a:ahLst/>
                <a:cxnLst/>
                <a:rect l="l" t="t" r="r" b="b"/>
                <a:pathLst>
                  <a:path w="7605951" h="596631">
                    <a:moveTo>
                      <a:pt x="0" y="0"/>
                    </a:moveTo>
                    <a:lnTo>
                      <a:pt x="7605951" y="0"/>
                    </a:lnTo>
                    <a:lnTo>
                      <a:pt x="7605951" y="596631"/>
                    </a:lnTo>
                    <a:lnTo>
                      <a:pt x="0" y="5966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299877" y="3408913"/>
              <a:ext cx="1058406" cy="105441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344940" y="3408913"/>
              <a:ext cx="1063720" cy="105441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431582" y="3408913"/>
              <a:ext cx="985875" cy="105441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840162" y="2866470"/>
              <a:ext cx="690158" cy="64460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223280" y="2866470"/>
              <a:ext cx="690158" cy="64460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223280" y="4266361"/>
              <a:ext cx="690158" cy="64460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840162" y="4266361"/>
              <a:ext cx="690158" cy="64460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3352205" y="1235253"/>
              <a:ext cx="3049191" cy="297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 Bold"/>
                </a:rPr>
                <a:t>กระบวนการ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Sarabun Bold"/>
                </a:rPr>
                <a:t>/ </a:t>
              </a: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 Bold"/>
                </a:rPr>
                <a:t>ขั้นตอนดำเนินงาน</a:t>
              </a:r>
              <a:endParaRPr lang="en-US" sz="1800" dirty="0">
                <a:solidFill>
                  <a:srgbClr val="FFFFFF"/>
                </a:solidFill>
                <a:latin typeface="Sarabun" panose="020B0604020202020204" charset="-34"/>
                <a:cs typeface="Sarabun Bold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501286" y="5090460"/>
              <a:ext cx="655588" cy="280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วท.กห</a:t>
              </a:r>
              <a:r>
                <a:rPr lang="en-US" sz="1700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352205" y="5090460"/>
              <a:ext cx="3070533" cy="277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หน่วยประสานการวิจัยเหล่าทัพ</a:t>
              </a:r>
              <a:endParaRPr lang="en-US" sz="17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936301" y="5074389"/>
              <a:ext cx="1976438" cy="585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sz="17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หน่วยเจ้าของโครงการ</a:t>
              </a:r>
              <a:endParaRPr lang="en-US" sz="17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กลุ่ม 93">
            <a:extLst>
              <a:ext uri="{FF2B5EF4-FFF2-40B4-BE49-F238E27FC236}">
                <a16:creationId xmlns="" xmlns:a16="http://schemas.microsoft.com/office/drawing/2014/main" id="{A6DB111A-C58C-4CDE-9EE2-43DB1FC9B949}"/>
              </a:ext>
            </a:extLst>
          </p:cNvPr>
          <p:cNvGrpSpPr/>
          <p:nvPr/>
        </p:nvGrpSpPr>
        <p:grpSpPr>
          <a:xfrm>
            <a:off x="493526" y="-128531"/>
            <a:ext cx="9300917" cy="7443733"/>
            <a:chOff x="493526" y="-128531"/>
            <a:chExt cx="9300917" cy="7443733"/>
          </a:xfrm>
        </p:grpSpPr>
        <p:grpSp>
          <p:nvGrpSpPr>
            <p:cNvPr id="6" name="Group 6"/>
            <p:cNvGrpSpPr/>
            <p:nvPr/>
          </p:nvGrpSpPr>
          <p:grpSpPr>
            <a:xfrm>
              <a:off x="731520" y="0"/>
              <a:ext cx="1156876" cy="7315202"/>
              <a:chOff x="0" y="0"/>
              <a:chExt cx="593482" cy="3752726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93482" cy="3752726"/>
              </a:xfrm>
              <a:custGeom>
                <a:avLst/>
                <a:gdLst/>
                <a:ahLst/>
                <a:cxnLst/>
                <a:rect l="l" t="t" r="r" b="b"/>
                <a:pathLst>
                  <a:path w="593482" h="3752726">
                    <a:moveTo>
                      <a:pt x="0" y="0"/>
                    </a:moveTo>
                    <a:lnTo>
                      <a:pt x="593482" y="0"/>
                    </a:lnTo>
                    <a:lnTo>
                      <a:pt x="593482" y="3752726"/>
                    </a:lnTo>
                    <a:lnTo>
                      <a:pt x="0" y="3752726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76" name="Group 35">
              <a:extLst>
                <a:ext uri="{FF2B5EF4-FFF2-40B4-BE49-F238E27FC236}">
                  <a16:creationId xmlns="" xmlns:a16="http://schemas.microsoft.com/office/drawing/2014/main" id="{760F795C-A903-4958-8F8F-3A5726CC12B0}"/>
                </a:ext>
              </a:extLst>
            </p:cNvPr>
            <p:cNvGrpSpPr/>
            <p:nvPr/>
          </p:nvGrpSpPr>
          <p:grpSpPr>
            <a:xfrm>
              <a:off x="589914" y="2310238"/>
              <a:ext cx="1462815" cy="1347357"/>
              <a:chOff x="0" y="0"/>
              <a:chExt cx="1243472" cy="26022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7" name="Freeform 36">
                <a:extLst>
                  <a:ext uri="{FF2B5EF4-FFF2-40B4-BE49-F238E27FC236}">
                    <a16:creationId xmlns="" xmlns:a16="http://schemas.microsoft.com/office/drawing/2014/main" id="{A22FC962-9BE2-4B5D-B950-F089AA644B2A}"/>
                  </a:ext>
                </a:extLst>
              </p:cNvPr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62" name="TextBox 62"/>
            <p:cNvSpPr txBox="1"/>
            <p:nvPr/>
          </p:nvSpPr>
          <p:spPr>
            <a:xfrm>
              <a:off x="2375589" y="5498724"/>
              <a:ext cx="757238" cy="53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อนุมัติให้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ปิดโครงการ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grpSp>
          <p:nvGrpSpPr>
            <p:cNvPr id="2" name="Group 2"/>
            <p:cNvGrpSpPr/>
            <p:nvPr/>
          </p:nvGrpSpPr>
          <p:grpSpPr>
            <a:xfrm>
              <a:off x="3728896" y="-128531"/>
              <a:ext cx="1210270" cy="7443731"/>
              <a:chOff x="0" y="0"/>
              <a:chExt cx="620873" cy="3818662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20873" cy="3818662"/>
              </a:xfrm>
              <a:custGeom>
                <a:avLst/>
                <a:gdLst/>
                <a:ahLst/>
                <a:cxnLst/>
                <a:rect l="l" t="t" r="r" b="b"/>
                <a:pathLst>
                  <a:path w="620873" h="3818662">
                    <a:moveTo>
                      <a:pt x="0" y="0"/>
                    </a:moveTo>
                    <a:lnTo>
                      <a:pt x="620873" y="0"/>
                    </a:lnTo>
                    <a:lnTo>
                      <a:pt x="620873" y="3818662"/>
                    </a:lnTo>
                    <a:lnTo>
                      <a:pt x="0" y="3818662"/>
                    </a:lnTo>
                    <a:close/>
                  </a:path>
                </a:pathLst>
              </a:custGeom>
              <a:grpFill/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6913745" y="0"/>
              <a:ext cx="1210270" cy="7315200"/>
              <a:chOff x="0" y="0"/>
              <a:chExt cx="620873" cy="3752725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20873" cy="3752726"/>
              </a:xfrm>
              <a:custGeom>
                <a:avLst/>
                <a:gdLst/>
                <a:ahLst/>
                <a:cxnLst/>
                <a:rect l="l" t="t" r="r" b="b"/>
                <a:pathLst>
                  <a:path w="620873" h="3752726">
                    <a:moveTo>
                      <a:pt x="0" y="0"/>
                    </a:moveTo>
                    <a:lnTo>
                      <a:pt x="620873" y="0"/>
                    </a:lnTo>
                    <a:lnTo>
                      <a:pt x="620873" y="3752726"/>
                    </a:lnTo>
                    <a:lnTo>
                      <a:pt x="0" y="3752726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8" name="AutoShape 8"/>
            <p:cNvSpPr/>
            <p:nvPr/>
          </p:nvSpPr>
          <p:spPr>
            <a:xfrm rot="10302">
              <a:off x="3823124" y="789513"/>
              <a:ext cx="5971319" cy="12172"/>
            </a:xfrm>
            <a:prstGeom prst="line">
              <a:avLst/>
            </a:prstGeom>
            <a:ln w="38100" cap="flat">
              <a:solidFill>
                <a:srgbClr val="20535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5527595" y="2917788"/>
              <a:ext cx="757684" cy="53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เสนอแผน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และเอกสาร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406980" y="2903501"/>
              <a:ext cx="757684" cy="53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เสนอแผน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และเอกสาร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5403546" y="4156624"/>
              <a:ext cx="919683" cy="0"/>
            </a:xfrm>
            <a:prstGeom prst="line">
              <a:avLst/>
            </a:prstGeom>
            <a:ln w="28575" cap="flat">
              <a:solidFill>
                <a:srgbClr val="18445D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2292766" y="4146625"/>
              <a:ext cx="919683" cy="0"/>
            </a:xfrm>
            <a:prstGeom prst="line">
              <a:avLst/>
            </a:prstGeom>
            <a:ln w="28575" cap="flat">
              <a:solidFill>
                <a:srgbClr val="18445D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5410714" y="2740279"/>
              <a:ext cx="919683" cy="0"/>
            </a:xfrm>
            <a:prstGeom prst="line">
              <a:avLst/>
            </a:prstGeom>
            <a:ln w="28575" cap="flat">
              <a:solidFill>
                <a:srgbClr val="18445D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5399193" y="5788499"/>
              <a:ext cx="919683" cy="0"/>
            </a:xfrm>
            <a:prstGeom prst="line">
              <a:avLst/>
            </a:prstGeom>
            <a:ln w="28575" cap="flat">
              <a:solidFill>
                <a:srgbClr val="18445D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2341177" y="2740279"/>
              <a:ext cx="919683" cy="0"/>
            </a:xfrm>
            <a:prstGeom prst="line">
              <a:avLst/>
            </a:prstGeom>
            <a:ln w="28575" cap="flat">
              <a:solidFill>
                <a:schemeClr val="tx2">
                  <a:lumMod val="50000"/>
                </a:schemeClr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2324375" y="5780302"/>
              <a:ext cx="919683" cy="0"/>
            </a:xfrm>
            <a:prstGeom prst="line">
              <a:avLst/>
            </a:prstGeom>
            <a:ln w="28575" cap="flat">
              <a:solidFill>
                <a:srgbClr val="18445D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7" name="AutoShape 27"/>
            <p:cNvSpPr/>
            <p:nvPr/>
          </p:nvSpPr>
          <p:spPr>
            <a:xfrm rot="10800000">
              <a:off x="2341177" y="3196698"/>
              <a:ext cx="919683" cy="0"/>
            </a:xfrm>
            <a:prstGeom prst="line">
              <a:avLst/>
            </a:prstGeom>
            <a:ln w="28575" cap="flat">
              <a:solidFill>
                <a:schemeClr val="tx2">
                  <a:lumMod val="50000"/>
                </a:schemeClr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8" name="AutoShape 28"/>
            <p:cNvSpPr/>
            <p:nvPr/>
          </p:nvSpPr>
          <p:spPr>
            <a:xfrm rot="10800000">
              <a:off x="2355780" y="6412013"/>
              <a:ext cx="919683" cy="0"/>
            </a:xfrm>
            <a:prstGeom prst="line">
              <a:avLst/>
            </a:prstGeom>
            <a:ln w="28575" cap="flat">
              <a:solidFill>
                <a:srgbClr val="18445D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9" name="AutoShape 29"/>
            <p:cNvSpPr/>
            <p:nvPr/>
          </p:nvSpPr>
          <p:spPr>
            <a:xfrm rot="10800000">
              <a:off x="2287702" y="4856232"/>
              <a:ext cx="919683" cy="0"/>
            </a:xfrm>
            <a:prstGeom prst="line">
              <a:avLst/>
            </a:prstGeom>
            <a:ln w="28575" cap="flat">
              <a:solidFill>
                <a:srgbClr val="18445D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30" name="AutoShape 30"/>
            <p:cNvSpPr/>
            <p:nvPr/>
          </p:nvSpPr>
          <p:spPr>
            <a:xfrm rot="10800000">
              <a:off x="5419420" y="3196698"/>
              <a:ext cx="919683" cy="0"/>
            </a:xfrm>
            <a:prstGeom prst="line">
              <a:avLst/>
            </a:prstGeom>
            <a:ln w="28575" cap="flat">
              <a:solidFill>
                <a:srgbClr val="18445D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31" name="AutoShape 31"/>
            <p:cNvSpPr/>
            <p:nvPr/>
          </p:nvSpPr>
          <p:spPr>
            <a:xfrm rot="10800000">
              <a:off x="5378923" y="6408135"/>
              <a:ext cx="919683" cy="0"/>
            </a:xfrm>
            <a:prstGeom prst="line">
              <a:avLst/>
            </a:prstGeom>
            <a:ln w="28575" cap="flat">
              <a:solidFill>
                <a:srgbClr val="18445D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32" name="AutoShape 32"/>
            <p:cNvSpPr/>
            <p:nvPr/>
          </p:nvSpPr>
          <p:spPr>
            <a:xfrm rot="10800000">
              <a:off x="5436038" y="4870519"/>
              <a:ext cx="919683" cy="0"/>
            </a:xfrm>
            <a:prstGeom prst="line">
              <a:avLst/>
            </a:prstGeom>
            <a:ln w="28575" cap="flat">
              <a:solidFill>
                <a:srgbClr val="18445D"/>
              </a:solidFill>
              <a:prstDash val="solid"/>
              <a:headEnd type="none" w="sm" len="sm"/>
              <a:tailEnd type="arrow" w="med" len="sm"/>
            </a:ln>
          </p:spPr>
        </p:sp>
        <p:grpSp>
          <p:nvGrpSpPr>
            <p:cNvPr id="33" name="Group 33"/>
            <p:cNvGrpSpPr/>
            <p:nvPr/>
          </p:nvGrpSpPr>
          <p:grpSpPr>
            <a:xfrm>
              <a:off x="493526" y="504532"/>
              <a:ext cx="3001166" cy="507257"/>
              <a:chOff x="0" y="0"/>
              <a:chExt cx="693584" cy="26022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93584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693584" h="260225">
                    <a:moveTo>
                      <a:pt x="0" y="0"/>
                    </a:moveTo>
                    <a:lnTo>
                      <a:pt x="693584" y="0"/>
                    </a:lnTo>
                    <a:lnTo>
                      <a:pt x="693584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</p:sp>
        </p:grpSp>
        <p:grpSp>
          <p:nvGrpSpPr>
            <p:cNvPr id="35" name="Group 35"/>
            <p:cNvGrpSpPr/>
            <p:nvPr/>
          </p:nvGrpSpPr>
          <p:grpSpPr>
            <a:xfrm>
              <a:off x="3158228" y="1409425"/>
              <a:ext cx="2423904" cy="507257"/>
              <a:chOff x="0" y="0"/>
              <a:chExt cx="1243472" cy="26022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sp>
        </p:grpSp>
        <p:grpSp>
          <p:nvGrpSpPr>
            <p:cNvPr id="37" name="Group 37"/>
            <p:cNvGrpSpPr/>
            <p:nvPr/>
          </p:nvGrpSpPr>
          <p:grpSpPr>
            <a:xfrm>
              <a:off x="6306929" y="1409425"/>
              <a:ext cx="2423904" cy="507257"/>
              <a:chOff x="0" y="0"/>
              <a:chExt cx="1243472" cy="260225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46" name="TextBox 46"/>
            <p:cNvSpPr txBox="1"/>
            <p:nvPr/>
          </p:nvSpPr>
          <p:spPr>
            <a:xfrm>
              <a:off x="3400432" y="1516686"/>
              <a:ext cx="1867198" cy="264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หน่วยประสานการวิจัย</a:t>
              </a:r>
              <a:endParaRPr lang="en-US" sz="16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629294" y="1516686"/>
              <a:ext cx="1860500" cy="537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หน่วยเจ้าของโครงการ</a:t>
              </a:r>
              <a:endParaRPr lang="en-US" sz="16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63373" y="2387187"/>
              <a:ext cx="1239775" cy="10575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การอนุมัติ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งบประมาณ</a:t>
              </a:r>
              <a:r>
                <a:rPr lang="en-US" sz="1400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และแผนการ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ใช้จ่ายเงิน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2303114" y="2487478"/>
              <a:ext cx="995809" cy="185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1"/>
                </a:lnSpc>
                <a:spcBef>
                  <a:spcPct val="0"/>
                </a:spcBef>
              </a:pPr>
              <a:r>
                <a:rPr lang="en-US" sz="11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แจ้งให้จัดทำแผน</a:t>
              </a:r>
              <a:endParaRPr lang="en-US" sz="11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5382213" y="2487478"/>
              <a:ext cx="1081683" cy="215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1"/>
                </a:lnSpc>
                <a:spcBef>
                  <a:spcPct val="0"/>
                </a:spcBef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แจ้งให้จัดทำแผน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2105024" y="3858173"/>
              <a:ext cx="1391989" cy="53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แจ้งให้จัดส่ง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รายงานความก้าวหน้า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2249639" y="4563035"/>
              <a:ext cx="1144339" cy="53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จัดส่งราย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งานความก้าวหน้า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2408812" y="6124997"/>
              <a:ext cx="757238" cy="53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เสนอขอ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ปิดโครงการ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5167393" y="3853429"/>
              <a:ext cx="1391989" cy="53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แจ้งให้จัดส่ง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รายงานความก้าวหน้า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5477537" y="4563035"/>
              <a:ext cx="891034" cy="53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จัดส่งรายงาน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ความก้าวหน้า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5517260" y="6116674"/>
              <a:ext cx="757238" cy="53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เสนอขอ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ปิดโครงการ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5460847" y="5498724"/>
              <a:ext cx="757238" cy="534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อนุมัติให้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  <a:p>
              <a:pPr algn="ctr">
                <a:lnSpc>
                  <a:spcPts val="2151"/>
                </a:lnSpc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ปิดโครงการ</a:t>
              </a:r>
              <a:endParaRPr lang="en-US" sz="1265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8215142" y="2814023"/>
              <a:ext cx="1197620" cy="215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73213" lvl="1" indent="-136606" algn="ctr">
                <a:lnSpc>
                  <a:spcPts val="1771"/>
                </a:lnSpc>
                <a:buFont typeface="Arial"/>
                <a:buChar char="•"/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แบบ</a:t>
              </a:r>
              <a:r>
                <a:rPr lang="en-US" sz="1265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 วท.กห.3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8215142" y="4460685"/>
              <a:ext cx="1197620" cy="215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73213" lvl="1" indent="-136606" algn="ctr">
                <a:lnSpc>
                  <a:spcPts val="1771"/>
                </a:lnSpc>
                <a:buFont typeface="Arial"/>
                <a:buChar char="•"/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แบบ</a:t>
              </a:r>
              <a:r>
                <a:rPr lang="en-US" sz="1265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 วท.กห.2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8215142" y="6009456"/>
              <a:ext cx="1197620" cy="215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73213" lvl="1" indent="-136606" algn="ctr">
                <a:lnSpc>
                  <a:spcPts val="1771"/>
                </a:lnSpc>
                <a:buFont typeface="Arial"/>
                <a:buChar char="•"/>
              </a:pPr>
              <a:r>
                <a:rPr lang="en-US" sz="1265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แบบ</a:t>
              </a:r>
              <a:r>
                <a:rPr lang="en-US" sz="1265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 วท.กห.5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31278" y="610460"/>
              <a:ext cx="2963414" cy="29540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chemeClr val="bg1"/>
                  </a:solidFill>
                  <a:latin typeface="Sarabun" panose="020B0604020202020204" charset="-34"/>
                  <a:cs typeface="Sarabun Bold"/>
                </a:rPr>
                <a:t>ขั้นตอนวิธีการดำเนินงาน</a:t>
              </a:r>
              <a:endParaRPr lang="en-US" sz="2000" dirty="0">
                <a:solidFill>
                  <a:schemeClr val="bg1"/>
                </a:solidFill>
                <a:latin typeface="Sarabun" panose="020B0604020202020204" charset="-34"/>
                <a:cs typeface="Sarabun Bold"/>
              </a:endParaRPr>
            </a:p>
          </p:txBody>
        </p:sp>
        <p:grpSp>
          <p:nvGrpSpPr>
            <p:cNvPr id="72" name="Group 35">
              <a:extLst>
                <a:ext uri="{FF2B5EF4-FFF2-40B4-BE49-F238E27FC236}">
                  <a16:creationId xmlns="" xmlns:a16="http://schemas.microsoft.com/office/drawing/2014/main" id="{BC49D883-6A26-4D1B-8129-96D7E43002B6}"/>
                </a:ext>
              </a:extLst>
            </p:cNvPr>
            <p:cNvGrpSpPr/>
            <p:nvPr/>
          </p:nvGrpSpPr>
          <p:grpSpPr>
            <a:xfrm>
              <a:off x="589914" y="1395137"/>
              <a:ext cx="1442755" cy="507257"/>
              <a:chOff x="0" y="0"/>
              <a:chExt cx="1243472" cy="26022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3" name="Freeform 36">
                <a:extLst>
                  <a:ext uri="{FF2B5EF4-FFF2-40B4-BE49-F238E27FC236}">
                    <a16:creationId xmlns="" xmlns:a16="http://schemas.microsoft.com/office/drawing/2014/main" id="{276684F2-8380-47D7-8FE5-0B590C950B91}"/>
                  </a:ext>
                </a:extLst>
              </p:cNvPr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45" name="TextBox 45"/>
            <p:cNvSpPr txBox="1"/>
            <p:nvPr/>
          </p:nvSpPr>
          <p:spPr>
            <a:xfrm>
              <a:off x="1009616" y="1519722"/>
              <a:ext cx="617041" cy="264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วท.กห</a:t>
              </a:r>
              <a:r>
                <a:rPr lang="en-US" sz="1600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.</a:t>
              </a:r>
            </a:p>
          </p:txBody>
        </p:sp>
        <p:grpSp>
          <p:nvGrpSpPr>
            <p:cNvPr id="78" name="Group 35">
              <a:extLst>
                <a:ext uri="{FF2B5EF4-FFF2-40B4-BE49-F238E27FC236}">
                  <a16:creationId xmlns="" xmlns:a16="http://schemas.microsoft.com/office/drawing/2014/main" id="{E133FCA4-6882-41BD-84E4-64072BFF32B9}"/>
                </a:ext>
              </a:extLst>
            </p:cNvPr>
            <p:cNvGrpSpPr/>
            <p:nvPr/>
          </p:nvGrpSpPr>
          <p:grpSpPr>
            <a:xfrm>
              <a:off x="3619331" y="5443530"/>
              <a:ext cx="1462815" cy="1347357"/>
              <a:chOff x="0" y="0"/>
              <a:chExt cx="1243472" cy="26022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79" name="Freeform 36">
                <a:extLst>
                  <a:ext uri="{FF2B5EF4-FFF2-40B4-BE49-F238E27FC236}">
                    <a16:creationId xmlns="" xmlns:a16="http://schemas.microsoft.com/office/drawing/2014/main" id="{D4D0CC80-4B75-4D2A-8B4C-7273D8EAEB68}"/>
                  </a:ext>
                </a:extLst>
              </p:cNvPr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grpSp>
          <p:nvGrpSpPr>
            <p:cNvPr id="80" name="Group 35">
              <a:extLst>
                <a:ext uri="{FF2B5EF4-FFF2-40B4-BE49-F238E27FC236}">
                  <a16:creationId xmlns="" xmlns:a16="http://schemas.microsoft.com/office/drawing/2014/main" id="{B1A3F884-E4E6-45DC-A85E-BBA682B5147A}"/>
                </a:ext>
              </a:extLst>
            </p:cNvPr>
            <p:cNvGrpSpPr/>
            <p:nvPr/>
          </p:nvGrpSpPr>
          <p:grpSpPr>
            <a:xfrm>
              <a:off x="3626498" y="3889356"/>
              <a:ext cx="1462815" cy="1347357"/>
              <a:chOff x="0" y="0"/>
              <a:chExt cx="1243472" cy="26022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81" name="Freeform 36">
                <a:extLst>
                  <a:ext uri="{FF2B5EF4-FFF2-40B4-BE49-F238E27FC236}">
                    <a16:creationId xmlns="" xmlns:a16="http://schemas.microsoft.com/office/drawing/2014/main" id="{A86A7E69-D453-4BA3-B288-CCD79D699AFC}"/>
                  </a:ext>
                </a:extLst>
              </p:cNvPr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grpSp>
          <p:nvGrpSpPr>
            <p:cNvPr id="82" name="Group 35">
              <a:extLst>
                <a:ext uri="{FF2B5EF4-FFF2-40B4-BE49-F238E27FC236}">
                  <a16:creationId xmlns="" xmlns:a16="http://schemas.microsoft.com/office/drawing/2014/main" id="{954A3120-6E09-4657-9256-E09CCF4F2024}"/>
                </a:ext>
              </a:extLst>
            </p:cNvPr>
            <p:cNvGrpSpPr/>
            <p:nvPr/>
          </p:nvGrpSpPr>
          <p:grpSpPr>
            <a:xfrm>
              <a:off x="3642372" y="2310238"/>
              <a:ext cx="1462815" cy="1347357"/>
              <a:chOff x="0" y="0"/>
              <a:chExt cx="1243472" cy="26022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83" name="Freeform 36">
                <a:extLst>
                  <a:ext uri="{FF2B5EF4-FFF2-40B4-BE49-F238E27FC236}">
                    <a16:creationId xmlns="" xmlns:a16="http://schemas.microsoft.com/office/drawing/2014/main" id="{E919CFD0-2FF7-430F-B5E0-BCACFD826AE5}"/>
                  </a:ext>
                </a:extLst>
              </p:cNvPr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grpSp>
          <p:nvGrpSpPr>
            <p:cNvPr id="84" name="Group 35">
              <a:extLst>
                <a:ext uri="{FF2B5EF4-FFF2-40B4-BE49-F238E27FC236}">
                  <a16:creationId xmlns="" xmlns:a16="http://schemas.microsoft.com/office/drawing/2014/main" id="{8CE86842-64DE-4764-ADED-EEDACE1D61B0}"/>
                </a:ext>
              </a:extLst>
            </p:cNvPr>
            <p:cNvGrpSpPr/>
            <p:nvPr/>
          </p:nvGrpSpPr>
          <p:grpSpPr>
            <a:xfrm>
              <a:off x="561472" y="5412472"/>
              <a:ext cx="1462815" cy="1347357"/>
              <a:chOff x="0" y="0"/>
              <a:chExt cx="1243472" cy="26022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85" name="Freeform 36">
                <a:extLst>
                  <a:ext uri="{FF2B5EF4-FFF2-40B4-BE49-F238E27FC236}">
                    <a16:creationId xmlns="" xmlns:a16="http://schemas.microsoft.com/office/drawing/2014/main" id="{60FBC43A-6D1B-4B2C-B96E-3E2B7A479856}"/>
                  </a:ext>
                </a:extLst>
              </p:cNvPr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grpSp>
          <p:nvGrpSpPr>
            <p:cNvPr id="86" name="Group 35">
              <a:extLst>
                <a:ext uri="{FF2B5EF4-FFF2-40B4-BE49-F238E27FC236}">
                  <a16:creationId xmlns="" xmlns:a16="http://schemas.microsoft.com/office/drawing/2014/main" id="{9EC74E53-B15D-4C3B-8157-A7E1A9793DC1}"/>
                </a:ext>
              </a:extLst>
            </p:cNvPr>
            <p:cNvGrpSpPr/>
            <p:nvPr/>
          </p:nvGrpSpPr>
          <p:grpSpPr>
            <a:xfrm>
              <a:off x="570380" y="3889356"/>
              <a:ext cx="1462815" cy="1347357"/>
              <a:chOff x="0" y="0"/>
              <a:chExt cx="1243472" cy="26022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87" name="Freeform 36">
                <a:extLst>
                  <a:ext uri="{FF2B5EF4-FFF2-40B4-BE49-F238E27FC236}">
                    <a16:creationId xmlns="" xmlns:a16="http://schemas.microsoft.com/office/drawing/2014/main" id="{9A91D0D2-77C9-4292-92D7-42B15E82F3DC}"/>
                  </a:ext>
                </a:extLst>
              </p:cNvPr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52" name="TextBox 52"/>
            <p:cNvSpPr txBox="1"/>
            <p:nvPr/>
          </p:nvSpPr>
          <p:spPr>
            <a:xfrm>
              <a:off x="625478" y="4106194"/>
              <a:ext cx="1315566" cy="780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การรายงานความก้าวหน้า</a:t>
              </a:r>
              <a:r>
                <a:rPr lang="en-US" sz="1400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ประจำไตรมาส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78125" y="5876470"/>
              <a:ext cx="1210270" cy="248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การปิดโครงการ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3712397" y="2429131"/>
              <a:ext cx="1315566" cy="1057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การอนุมัติงบประมาณ</a:t>
              </a:r>
              <a:r>
                <a:rPr lang="en-US" sz="1400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และแผนการ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ใช้จ่ายเงิน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3728896" y="4106194"/>
              <a:ext cx="1315566" cy="780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การรายงานความก้าวหน้า</a:t>
              </a:r>
              <a:r>
                <a:rPr lang="en-US" sz="1400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ประจำไตรมาส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3728896" y="5953426"/>
              <a:ext cx="1210270" cy="248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การปิดโครงการ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  <p:grpSp>
          <p:nvGrpSpPr>
            <p:cNvPr id="88" name="Group 35">
              <a:extLst>
                <a:ext uri="{FF2B5EF4-FFF2-40B4-BE49-F238E27FC236}">
                  <a16:creationId xmlns="" xmlns:a16="http://schemas.microsoft.com/office/drawing/2014/main" id="{C00439D0-C3DD-42B6-96C2-B59D73321A02}"/>
                </a:ext>
              </a:extLst>
            </p:cNvPr>
            <p:cNvGrpSpPr/>
            <p:nvPr/>
          </p:nvGrpSpPr>
          <p:grpSpPr>
            <a:xfrm>
              <a:off x="6791828" y="5417642"/>
              <a:ext cx="1462815" cy="1347357"/>
              <a:chOff x="0" y="0"/>
              <a:chExt cx="1243472" cy="260225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89" name="Freeform 36">
                <a:extLst>
                  <a:ext uri="{FF2B5EF4-FFF2-40B4-BE49-F238E27FC236}">
                    <a16:creationId xmlns="" xmlns:a16="http://schemas.microsoft.com/office/drawing/2014/main" id="{A7A5E467-6F1D-46EB-80E6-B5936656140D}"/>
                  </a:ext>
                </a:extLst>
              </p:cNvPr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grpSp>
          <p:nvGrpSpPr>
            <p:cNvPr id="90" name="Group 35">
              <a:extLst>
                <a:ext uri="{FF2B5EF4-FFF2-40B4-BE49-F238E27FC236}">
                  <a16:creationId xmlns="" xmlns:a16="http://schemas.microsoft.com/office/drawing/2014/main" id="{652DDAAD-3838-4CC0-AFD3-14B468105107}"/>
                </a:ext>
              </a:extLst>
            </p:cNvPr>
            <p:cNvGrpSpPr/>
            <p:nvPr/>
          </p:nvGrpSpPr>
          <p:grpSpPr>
            <a:xfrm>
              <a:off x="6787609" y="3889355"/>
              <a:ext cx="1462815" cy="1347357"/>
              <a:chOff x="0" y="0"/>
              <a:chExt cx="1243472" cy="260225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91" name="Freeform 36">
                <a:extLst>
                  <a:ext uri="{FF2B5EF4-FFF2-40B4-BE49-F238E27FC236}">
                    <a16:creationId xmlns="" xmlns:a16="http://schemas.microsoft.com/office/drawing/2014/main" id="{B9279A42-1240-48D1-A545-3432B06BF300}"/>
                  </a:ext>
                </a:extLst>
              </p:cNvPr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grpSp>
          <p:nvGrpSpPr>
            <p:cNvPr id="92" name="Group 35">
              <a:extLst>
                <a:ext uri="{FF2B5EF4-FFF2-40B4-BE49-F238E27FC236}">
                  <a16:creationId xmlns="" xmlns:a16="http://schemas.microsoft.com/office/drawing/2014/main" id="{849AB222-3FAE-4B3F-8815-E6486BD24988}"/>
                </a:ext>
              </a:extLst>
            </p:cNvPr>
            <p:cNvGrpSpPr/>
            <p:nvPr/>
          </p:nvGrpSpPr>
          <p:grpSpPr>
            <a:xfrm>
              <a:off x="6822632" y="2310238"/>
              <a:ext cx="1462815" cy="1347357"/>
              <a:chOff x="0" y="0"/>
              <a:chExt cx="1243472" cy="260225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93" name="Freeform 36">
                <a:extLst>
                  <a:ext uri="{FF2B5EF4-FFF2-40B4-BE49-F238E27FC236}">
                    <a16:creationId xmlns="" xmlns:a16="http://schemas.microsoft.com/office/drawing/2014/main" id="{3A8502B1-017E-4AA1-8C68-A833F81247F7}"/>
                  </a:ext>
                </a:extLst>
              </p:cNvPr>
              <p:cNvSpPr/>
              <p:nvPr/>
            </p:nvSpPr>
            <p:spPr>
              <a:xfrm>
                <a:off x="0" y="0"/>
                <a:ext cx="1243472" cy="260225"/>
              </a:xfrm>
              <a:custGeom>
                <a:avLst/>
                <a:gdLst/>
                <a:ahLst/>
                <a:cxnLst/>
                <a:rect l="l" t="t" r="r" b="b"/>
                <a:pathLst>
                  <a:path w="1243472" h="260225">
                    <a:moveTo>
                      <a:pt x="0" y="0"/>
                    </a:moveTo>
                    <a:lnTo>
                      <a:pt x="1243472" y="0"/>
                    </a:lnTo>
                    <a:lnTo>
                      <a:pt x="1243472" y="260225"/>
                    </a:lnTo>
                    <a:lnTo>
                      <a:pt x="0" y="260225"/>
                    </a:lnTo>
                    <a:close/>
                  </a:path>
                </a:pathLst>
              </a:custGeom>
              <a:grpFill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50" name="TextBox 50"/>
            <p:cNvSpPr txBox="1"/>
            <p:nvPr/>
          </p:nvSpPr>
          <p:spPr>
            <a:xfrm>
              <a:off x="6624923" y="2454619"/>
              <a:ext cx="1864871" cy="1048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การอนุมัติ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งบประมาณ</a:t>
              </a:r>
              <a:r>
                <a:rPr lang="en-US" sz="1400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 </a:t>
              </a:r>
            </a:p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และแผนการ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ใช้จ่ายเงิน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6899576" y="4062701"/>
              <a:ext cx="1315566" cy="1057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การอนุมัติงบประมาณ</a:t>
              </a:r>
              <a:r>
                <a:rPr lang="en-US" sz="1400" dirty="0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และแผนการ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ใช้จ่ายเงิน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6875266" y="5953426"/>
              <a:ext cx="1210270" cy="248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Sarabun" panose="020B0604020202020204" charset="-34"/>
                  <a:cs typeface="Sarabun Bold"/>
                </a:rPr>
                <a:t>การปิดโครงการ</a:t>
              </a:r>
              <a:endParaRPr lang="en-US" sz="1400" dirty="0">
                <a:solidFill>
                  <a:srgbClr val="000000"/>
                </a:solidFill>
                <a:latin typeface="Sarabun" panose="020B0604020202020204" charset="-34"/>
                <a:cs typeface="Sarab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>
            <a:extLst>
              <a:ext uri="{FF2B5EF4-FFF2-40B4-BE49-F238E27FC236}">
                <a16:creationId xmlns="" xmlns:a16="http://schemas.microsoft.com/office/drawing/2014/main" id="{7DABE7B4-9802-442A-BD7A-388DA7E1749A}"/>
              </a:ext>
            </a:extLst>
          </p:cNvPr>
          <p:cNvGrpSpPr/>
          <p:nvPr/>
        </p:nvGrpSpPr>
        <p:grpSpPr>
          <a:xfrm>
            <a:off x="-39593" y="832162"/>
            <a:ext cx="9872379" cy="5638662"/>
            <a:chOff x="-39593" y="832162"/>
            <a:chExt cx="9872379" cy="5638662"/>
          </a:xfrm>
        </p:grpSpPr>
        <p:grpSp>
          <p:nvGrpSpPr>
            <p:cNvPr id="2" name="Group 2"/>
            <p:cNvGrpSpPr/>
            <p:nvPr/>
          </p:nvGrpSpPr>
          <p:grpSpPr>
            <a:xfrm>
              <a:off x="-39593" y="832162"/>
              <a:ext cx="9832787" cy="1804497"/>
              <a:chOff x="0" y="0"/>
              <a:chExt cx="6236536" cy="114451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4" name="AutoShape 4"/>
            <p:cNvSpPr/>
            <p:nvPr/>
          </p:nvSpPr>
          <p:spPr>
            <a:xfrm flipV="1">
              <a:off x="5029200" y="1746954"/>
              <a:ext cx="4763993" cy="5645"/>
            </a:xfrm>
            <a:prstGeom prst="line">
              <a:avLst/>
            </a:prstGeom>
            <a:ln w="571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/>
            <a:srcRect l="4695" r="4695"/>
            <a:stretch>
              <a:fillRect/>
            </a:stretch>
          </p:blipFill>
          <p:spPr>
            <a:xfrm>
              <a:off x="5501319" y="3285863"/>
              <a:ext cx="4331467" cy="318496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731520" y="3637668"/>
              <a:ext cx="4614675" cy="2253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23850" lvl="1" indent="-161925">
                <a:lnSpc>
                  <a:spcPts val="3000"/>
                </a:lnSpc>
                <a:buFont typeface="Arial"/>
                <a:buChar char="•"/>
              </a:pP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จัดทำแผนการใช้จ่ายเงินอุดหนุนฯ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(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แบบ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วท.กห.๓)</a:t>
              </a:r>
            </a:p>
            <a:p>
              <a:pPr marL="323850" lvl="1" indent="-161925">
                <a:lnSpc>
                  <a:spcPts val="3000"/>
                </a:lnSpc>
                <a:buFont typeface="Arial"/>
                <a:buChar char="•"/>
              </a:pP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ฎีกาเบิกเงินอื่น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(กง.๑๐)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หน้างบใบสำคัญคู่จ่าย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(กง.๑๐.๑)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ใบสำคัญรับเงิน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(กง.2)</a:t>
              </a:r>
            </a:p>
            <a:p>
              <a:pPr marL="323850" lvl="1" indent="-161925">
                <a:lnSpc>
                  <a:spcPts val="3000"/>
                </a:lnSpc>
                <a:buFont typeface="Arial"/>
                <a:buChar char="•"/>
              </a:pP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เปิดบัญชีธนาคาร</a:t>
              </a:r>
              <a:endParaRPr lang="en-US" sz="1400" dirty="0">
                <a:latin typeface="Sarabun" panose="020B0604020202020204" charset="-34"/>
                <a:cs typeface="Sarabun" panose="020B0604020202020204" charset="-34"/>
              </a:endParaRPr>
            </a:p>
            <a:p>
              <a:pPr marL="323850" lvl="1" indent="-161925">
                <a:lnSpc>
                  <a:spcPts val="3000"/>
                </a:lnSpc>
                <a:buFont typeface="Arial"/>
                <a:buChar char="•"/>
              </a:pP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แต่งตั้งนายทหารการเงิน</a:t>
              </a:r>
              <a:endParaRPr lang="en-US" sz="1400" dirty="0">
                <a:latin typeface="Sarabun" panose="020B0604020202020204" charset="-34"/>
                <a:cs typeface="Sarabun" panose="020B0604020202020204" charset="-34"/>
              </a:endParaRPr>
            </a:p>
            <a:p>
              <a:pPr marL="323850" lvl="1" indent="-161925">
                <a:lnSpc>
                  <a:spcPts val="3000"/>
                </a:lnSpc>
                <a:buFont typeface="Arial"/>
                <a:buChar char="•"/>
              </a:pP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ใช้จ่ายเงินอุดหนุนฯ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ตามแผนการใช้จ่ายเงินที่ได้รับอนุมัติ</a:t>
              </a:r>
              <a:endParaRPr lang="en-US" sz="1400" dirty="0">
                <a:latin typeface="Sarabun" panose="020B0604020202020204" charset="-34"/>
                <a:cs typeface="Sarabun" panose="020B0604020202020204" charset="-34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3224907" y="6409865"/>
              <a:ext cx="1651893" cy="0"/>
            </a:xfrm>
            <a:prstGeom prst="line">
              <a:avLst/>
            </a:prstGeom>
            <a:ln w="57150" cap="flat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26204" y="1589466"/>
              <a:ext cx="4054108" cy="289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ขั้นตอนการบริหารโครงการและงบประมาณ</a:t>
              </a:r>
              <a:endParaRPr lang="en-US" sz="1800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84115" y="3257288"/>
              <a:ext cx="4717204" cy="277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700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เมื่อได้รับอนุมัติให้ดำเนินโครงการ</a:t>
              </a:r>
              <a:r>
                <a:rPr lang="en-US" sz="1700" dirty="0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ให้ดำเนินการดังนี้</a:t>
              </a:r>
              <a:endParaRPr lang="en-US" sz="1700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>
            <a:extLst>
              <a:ext uri="{FF2B5EF4-FFF2-40B4-BE49-F238E27FC236}">
                <a16:creationId xmlns="" xmlns:a16="http://schemas.microsoft.com/office/drawing/2014/main" id="{B2E05017-51AE-4EF0-9995-841D7EA93D24}"/>
              </a:ext>
            </a:extLst>
          </p:cNvPr>
          <p:cNvGrpSpPr/>
          <p:nvPr/>
        </p:nvGrpSpPr>
        <p:grpSpPr>
          <a:xfrm>
            <a:off x="-39593" y="832162"/>
            <a:ext cx="9832787" cy="6010400"/>
            <a:chOff x="-39593" y="832162"/>
            <a:chExt cx="9832787" cy="6010400"/>
          </a:xfrm>
        </p:grpSpPr>
        <p:grpSp>
          <p:nvGrpSpPr>
            <p:cNvPr id="2" name="Group 2"/>
            <p:cNvGrpSpPr/>
            <p:nvPr/>
          </p:nvGrpSpPr>
          <p:grpSpPr>
            <a:xfrm>
              <a:off x="-39593" y="832162"/>
              <a:ext cx="9832787" cy="1804497"/>
              <a:chOff x="0" y="0"/>
              <a:chExt cx="6236536" cy="114451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236536" cy="114451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114451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1144519"/>
                    </a:lnTo>
                    <a:lnTo>
                      <a:pt x="0" y="114451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4" name="AutoShape 4"/>
            <p:cNvSpPr/>
            <p:nvPr/>
          </p:nvSpPr>
          <p:spPr>
            <a:xfrm>
              <a:off x="5461726" y="1746955"/>
              <a:ext cx="4331467" cy="0"/>
            </a:xfrm>
            <a:prstGeom prst="line">
              <a:avLst/>
            </a:prstGeom>
            <a:ln w="571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/>
            <a:srcRect l="13660" t="3376" r="11351"/>
            <a:stretch>
              <a:fillRect/>
            </a:stretch>
          </p:blipFill>
          <p:spPr>
            <a:xfrm>
              <a:off x="5591095" y="3235168"/>
              <a:ext cx="4202098" cy="3607394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711101" y="3467880"/>
              <a:ext cx="4394299" cy="30200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23850" lvl="1" indent="-161925">
                <a:lnSpc>
                  <a:spcPts val="3000"/>
                </a:lnSpc>
                <a:buFont typeface="Arial"/>
                <a:buChar char="•"/>
              </a:pP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รายงานสถานภาพการใช้จ่ายเงินอุดหนุนฯ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รายเดือน</a:t>
              </a:r>
              <a:endParaRPr lang="en-US" sz="1400" dirty="0">
                <a:latin typeface="Sarabun" panose="020B0604020202020204" charset="-34"/>
                <a:cs typeface="Sarabun" panose="020B0604020202020204" charset="-34"/>
              </a:endParaRPr>
            </a:p>
            <a:p>
              <a:pPr marL="323850" lvl="1" indent="-161925">
                <a:lnSpc>
                  <a:spcPts val="3000"/>
                </a:lnSpc>
                <a:buFont typeface="Arial"/>
                <a:buChar char="•"/>
              </a:pP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นำส่งดอกเบี้ยเงินฝากคืน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ภายใน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๑๐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วัน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(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สิ้น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มิ.ย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และสิ้น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ธ.ค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.)</a:t>
              </a:r>
            </a:p>
            <a:p>
              <a:pPr marL="323850" lvl="1" indent="-161925">
                <a:lnSpc>
                  <a:spcPts val="3000"/>
                </a:lnSpc>
                <a:buFont typeface="Arial"/>
                <a:buChar char="•"/>
              </a:pP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รายงานความก้าวหน้าของโครงการ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ภายใน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๑๐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นับแต่วันสิ้นไตรมาส</a:t>
              </a:r>
              <a:endParaRPr lang="en-US" sz="1400" dirty="0">
                <a:latin typeface="Sarabun" panose="020B0604020202020204" charset="-34"/>
                <a:cs typeface="Sarabun" panose="020B0604020202020204" charset="-34"/>
              </a:endParaRPr>
            </a:p>
            <a:p>
              <a:pPr marL="323850" lvl="1" indent="-161925">
                <a:lnSpc>
                  <a:spcPts val="3000"/>
                </a:lnSpc>
                <a:buFont typeface="Arial"/>
                <a:buChar char="•"/>
              </a:pP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กรณีมีการเปลี่ยนแปลงโครงการ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ให้เสนอเรื่องถึง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.</a:t>
              </a:r>
            </a:p>
            <a:p>
              <a:pPr marL="323850" lvl="1" indent="-161925">
                <a:lnSpc>
                  <a:spcPts val="3000"/>
                </a:lnSpc>
                <a:buFont typeface="Arial"/>
                <a:buChar char="•"/>
              </a:pP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กรณีมีการจัดซื้อจัดจ้างให้ปฏิบัติตามระเบียบที่กำหนด</a:t>
              </a:r>
              <a:endParaRPr lang="en-US" sz="1400" dirty="0">
                <a:latin typeface="Sarabun" panose="020B0604020202020204" charset="-34"/>
                <a:cs typeface="Sarabun" panose="020B0604020202020204" charset="-34"/>
              </a:endParaRPr>
            </a:p>
            <a:p>
              <a:pPr marL="323850" lvl="1" indent="-161925">
                <a:lnSpc>
                  <a:spcPts val="3000"/>
                </a:lnSpc>
                <a:buFont typeface="Arial"/>
                <a:buChar char="•"/>
              </a:pP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รายงานขอปิดโครงการ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พร้อมเอกสารต่างๆ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ภายใน</a:t>
              </a:r>
              <a:r>
                <a:rPr lang="en-US" sz="1400" dirty="0">
                  <a:latin typeface="Sarabun" panose="020B0604020202020204" charset="-34"/>
                  <a:cs typeface="Sarabun" panose="020B0604020202020204" charset="-34"/>
                </a:rPr>
                <a:t> ๓๐ </a:t>
              </a:r>
              <a:r>
                <a:rPr lang="en-US" sz="1400" dirty="0" err="1">
                  <a:latin typeface="Sarabun" panose="020B0604020202020204" charset="-34"/>
                  <a:cs typeface="Sarabun" panose="020B0604020202020204" charset="-34"/>
                </a:rPr>
                <a:t>วัน</a:t>
              </a:r>
              <a:endParaRPr lang="en-US" sz="1400" dirty="0">
                <a:latin typeface="Sarabun" panose="020B0604020202020204" charset="-34"/>
                <a:cs typeface="Sarabun" panose="020B0604020202020204" charset="-34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3240941" y="6812081"/>
              <a:ext cx="1651893" cy="0"/>
            </a:xfrm>
            <a:prstGeom prst="line">
              <a:avLst/>
            </a:prstGeom>
            <a:ln w="57150" cap="flat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31520" y="1571533"/>
              <a:ext cx="4445555" cy="289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ขั้นตอนการบริหารโครงการและงบประมาณ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 (</a:t>
              </a: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ต่อ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84114" y="3028297"/>
              <a:ext cx="4549885" cy="277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  <a:spcBef>
                  <a:spcPct val="0"/>
                </a:spcBef>
              </a:pPr>
              <a:r>
                <a:rPr lang="en-US" sz="1700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เมื่อได้รับอนุมัติให้ดำเนินโครงการ</a:t>
              </a:r>
              <a:r>
                <a:rPr lang="en-US" sz="1700" dirty="0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 </a:t>
              </a:r>
              <a:r>
                <a:rPr lang="en-US" sz="1700" dirty="0" err="1">
                  <a:solidFill>
                    <a:srgbClr val="000000"/>
                  </a:solidFill>
                  <a:latin typeface="Sarabun" panose="020B0604020202020204" charset="-34"/>
                  <a:cs typeface="Sarabun"/>
                </a:rPr>
                <a:t>ให้ดำเนินการดังนี้</a:t>
              </a:r>
              <a:endParaRPr lang="en-US" sz="1700" dirty="0">
                <a:solidFill>
                  <a:srgbClr val="000000"/>
                </a:solidFill>
                <a:latin typeface="Sarabun" panose="020B0604020202020204" charset="-34"/>
                <a:cs typeface="Sarab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="" xmlns:a16="http://schemas.microsoft.com/office/drawing/2014/main" id="{ECA589B0-C2BB-4A74-AB5A-311517857CF0}"/>
              </a:ext>
            </a:extLst>
          </p:cNvPr>
          <p:cNvGrpSpPr/>
          <p:nvPr/>
        </p:nvGrpSpPr>
        <p:grpSpPr>
          <a:xfrm>
            <a:off x="0" y="980284"/>
            <a:ext cx="9753600" cy="6046512"/>
            <a:chOff x="0" y="980284"/>
            <a:chExt cx="9753600" cy="6046512"/>
          </a:xfrm>
        </p:grpSpPr>
        <p:grpSp>
          <p:nvGrpSpPr>
            <p:cNvPr id="2" name="Group 2"/>
            <p:cNvGrpSpPr/>
            <p:nvPr/>
          </p:nvGrpSpPr>
          <p:grpSpPr>
            <a:xfrm>
              <a:off x="5258623" y="980284"/>
              <a:ext cx="4494977" cy="890097"/>
              <a:chOff x="0" y="0"/>
              <a:chExt cx="2850981" cy="56455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850980" cy="564553"/>
              </a:xfrm>
              <a:custGeom>
                <a:avLst/>
                <a:gdLst/>
                <a:ahLst/>
                <a:cxnLst/>
                <a:rect l="l" t="t" r="r" b="b"/>
                <a:pathLst>
                  <a:path w="2850980" h="564553">
                    <a:moveTo>
                      <a:pt x="0" y="0"/>
                    </a:moveTo>
                    <a:lnTo>
                      <a:pt x="2850980" y="0"/>
                    </a:lnTo>
                    <a:lnTo>
                      <a:pt x="2850980" y="564553"/>
                    </a:lnTo>
                    <a:lnTo>
                      <a:pt x="0" y="564553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4" name="AutoShape 4"/>
            <p:cNvSpPr/>
            <p:nvPr/>
          </p:nvSpPr>
          <p:spPr>
            <a:xfrm>
              <a:off x="0" y="7026796"/>
              <a:ext cx="4494977" cy="0"/>
            </a:xfrm>
            <a:prstGeom prst="line">
              <a:avLst/>
            </a:prstGeom>
            <a:ln w="57150" cap="flat">
              <a:solidFill>
                <a:srgbClr val="FFDE59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/>
            <a:srcRect r="46085"/>
            <a:stretch>
              <a:fillRect/>
            </a:stretch>
          </p:blipFill>
          <p:spPr>
            <a:xfrm>
              <a:off x="92583" y="1870381"/>
              <a:ext cx="5258623" cy="404560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/>
            <a:srcRect l="55469" t="23521" r="1066"/>
            <a:stretch>
              <a:fillRect/>
            </a:stretch>
          </p:blipFill>
          <p:spPr>
            <a:xfrm>
              <a:off x="5258623" y="2760394"/>
              <a:ext cx="4388974" cy="3203214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5603017" y="1270711"/>
              <a:ext cx="3806190" cy="280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80"/>
                </a:lnSpc>
              </a:pPr>
              <a:r>
                <a:rPr lang="en-US" sz="17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แบบ</a:t>
              </a:r>
              <a:r>
                <a:rPr lang="en-US" sz="1700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 วท.กห.๓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="" xmlns:a16="http://schemas.microsoft.com/office/drawing/2014/main" id="{55852143-9DCD-4F89-87B5-AAA99DB54E29}"/>
              </a:ext>
            </a:extLst>
          </p:cNvPr>
          <p:cNvGrpSpPr/>
          <p:nvPr/>
        </p:nvGrpSpPr>
        <p:grpSpPr>
          <a:xfrm>
            <a:off x="0" y="182893"/>
            <a:ext cx="8789319" cy="6813305"/>
            <a:chOff x="0" y="182893"/>
            <a:chExt cx="8789319" cy="681330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/>
            <a:srcRect l="5575" r="3516"/>
            <a:stretch>
              <a:fillRect/>
            </a:stretch>
          </p:blipFill>
          <p:spPr>
            <a:xfrm>
              <a:off x="1206290" y="753988"/>
              <a:ext cx="7583029" cy="6242210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0" y="182893"/>
              <a:ext cx="4997805" cy="890097"/>
              <a:chOff x="0" y="0"/>
              <a:chExt cx="3169904" cy="5645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169904" cy="564553"/>
              </a:xfrm>
              <a:custGeom>
                <a:avLst/>
                <a:gdLst/>
                <a:ahLst/>
                <a:cxnLst/>
                <a:rect l="l" t="t" r="r" b="b"/>
                <a:pathLst>
                  <a:path w="3169904" h="564553">
                    <a:moveTo>
                      <a:pt x="0" y="0"/>
                    </a:moveTo>
                    <a:lnTo>
                      <a:pt x="3169904" y="0"/>
                    </a:lnTo>
                    <a:lnTo>
                      <a:pt x="3169904" y="564553"/>
                    </a:lnTo>
                    <a:lnTo>
                      <a:pt x="0" y="564553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731520" y="473320"/>
              <a:ext cx="3806190" cy="280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แบบ</a:t>
              </a:r>
              <a:r>
                <a:rPr lang="en-US" sz="1700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 </a:t>
              </a:r>
              <a:r>
                <a:rPr lang="en-US" sz="17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วท.กห</a:t>
              </a:r>
              <a:r>
                <a:rPr lang="en-US" sz="1700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.</a:t>
              </a:r>
              <a:r>
                <a:rPr lang="th-TH" sz="1700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๓-๑</a:t>
              </a:r>
              <a:endParaRPr lang="en-US" sz="1700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">
            <a:extLst>
              <a:ext uri="{FF2B5EF4-FFF2-40B4-BE49-F238E27FC236}">
                <a16:creationId xmlns:a16="http://schemas.microsoft.com/office/drawing/2014/main" xmlns="" id="{72FC4182-33F9-4964-80E4-582B749736AD}"/>
              </a:ext>
            </a:extLst>
          </p:cNvPr>
          <p:cNvGrpSpPr/>
          <p:nvPr/>
        </p:nvGrpSpPr>
        <p:grpSpPr>
          <a:xfrm>
            <a:off x="0" y="494588"/>
            <a:ext cx="9753600" cy="6451234"/>
            <a:chOff x="0" y="494588"/>
            <a:chExt cx="9753600" cy="6451234"/>
          </a:xfrm>
        </p:grpSpPr>
        <p:grpSp>
          <p:nvGrpSpPr>
            <p:cNvPr id="6" name="Group 2"/>
            <p:cNvGrpSpPr/>
            <p:nvPr/>
          </p:nvGrpSpPr>
          <p:grpSpPr>
            <a:xfrm>
              <a:off x="0" y="494588"/>
              <a:ext cx="9753600" cy="1219819"/>
              <a:chOff x="0" y="0"/>
              <a:chExt cx="5771001" cy="70551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5771001" cy="705511"/>
              </a:xfrm>
              <a:custGeom>
                <a:avLst/>
                <a:gdLst/>
                <a:ahLst/>
                <a:cxnLst/>
                <a:rect l="l" t="t" r="r" b="b"/>
                <a:pathLst>
                  <a:path w="5771001" h="705511">
                    <a:moveTo>
                      <a:pt x="0" y="0"/>
                    </a:moveTo>
                    <a:lnTo>
                      <a:pt x="5771001" y="0"/>
                    </a:lnTo>
                    <a:lnTo>
                      <a:pt x="5771001" y="705511"/>
                    </a:lnTo>
                    <a:lnTo>
                      <a:pt x="0" y="705511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2161439"/>
              <a:ext cx="9753600" cy="4784383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731521" y="941620"/>
            <a:ext cx="902208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3200" b="1" dirty="0" err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แบบ</a:t>
            </a:r>
            <a:r>
              <a:rPr lang="en-US" sz="3200" b="1" dirty="0" err="1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ฟอร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์</a:t>
            </a:r>
            <a:r>
              <a:rPr lang="en-US" sz="3200" b="1" dirty="0" err="1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มการ</a:t>
            </a:r>
            <a:r>
              <a:rPr lang="en-US" sz="3200" b="1" dirty="0" err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ขึ้นทะเบียนคุมทรัพย์สิน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1447800" y="41910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">
            <a:extLst>
              <a:ext uri="{FF2B5EF4-FFF2-40B4-BE49-F238E27FC236}">
                <a16:creationId xmlns:a16="http://schemas.microsoft.com/office/drawing/2014/main" xmlns="" id="{101D573F-DD90-44AF-BD52-0B80189DF61D}"/>
              </a:ext>
            </a:extLst>
          </p:cNvPr>
          <p:cNvGrpSpPr/>
          <p:nvPr/>
        </p:nvGrpSpPr>
        <p:grpSpPr>
          <a:xfrm>
            <a:off x="0" y="381000"/>
            <a:ext cx="9753600" cy="6629400"/>
            <a:chOff x="0" y="457200"/>
            <a:chExt cx="9753600" cy="6629400"/>
          </a:xfrm>
        </p:grpSpPr>
        <p:grpSp>
          <p:nvGrpSpPr>
            <p:cNvPr id="6" name="Group 2"/>
            <p:cNvGrpSpPr/>
            <p:nvPr/>
          </p:nvGrpSpPr>
          <p:grpSpPr>
            <a:xfrm>
              <a:off x="0" y="457200"/>
              <a:ext cx="9753600" cy="1219819"/>
              <a:chOff x="0" y="0"/>
              <a:chExt cx="5771001" cy="70551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5771001" cy="705511"/>
              </a:xfrm>
              <a:custGeom>
                <a:avLst/>
                <a:gdLst/>
                <a:ahLst/>
                <a:cxnLst/>
                <a:rect l="l" t="t" r="r" b="b"/>
                <a:pathLst>
                  <a:path w="5771001" h="705511">
                    <a:moveTo>
                      <a:pt x="0" y="0"/>
                    </a:moveTo>
                    <a:lnTo>
                      <a:pt x="5771001" y="0"/>
                    </a:lnTo>
                    <a:lnTo>
                      <a:pt x="5771001" y="705511"/>
                    </a:lnTo>
                    <a:lnTo>
                      <a:pt x="0" y="705511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210758" y="1828800"/>
              <a:ext cx="9332084" cy="525780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762000" y="918519"/>
            <a:ext cx="10382497" cy="35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3200" b="1" dirty="0" err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แบบ</a:t>
            </a:r>
            <a:r>
              <a:rPr lang="en-US" sz="3200" b="1" dirty="0" err="1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ฟอร</a:t>
            </a:r>
            <a:r>
              <a:rPr lang="th-TH" sz="32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์</a:t>
            </a:r>
            <a:r>
              <a:rPr lang="en-US" sz="3200" b="1" dirty="0" err="1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มการ</a:t>
            </a:r>
            <a:r>
              <a:rPr lang="en-US" sz="3200" b="1" dirty="0" err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ขึ้นบัญชีครุภัณฑ์และผลงานวิจัย</a:t>
            </a:r>
            <a:endParaRPr lang="en-US" sz="3200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3048000" y="25908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7315200" y="2743200"/>
            <a:ext cx="1295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วงรี 18"/>
          <p:cNvSpPr/>
          <p:nvPr/>
        </p:nvSpPr>
        <p:spPr>
          <a:xfrm>
            <a:off x="5562600" y="2667000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/>
        </p:nvGraphicFramePr>
        <p:xfrm>
          <a:off x="0" y="1"/>
          <a:ext cx="97536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admin\Desktop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838200"/>
            <a:ext cx="17526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5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0696551"/>
              </p:ext>
            </p:extLst>
          </p:nvPr>
        </p:nvGraphicFramePr>
        <p:xfrm>
          <a:off x="0" y="76200"/>
          <a:ext cx="9753600" cy="714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7000"/>
              </a:tblGrid>
              <a:tr h="1018375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ชื่อโครงการ</a:t>
                      </a: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ระยะเวลาดำเนินงาน</a:t>
                      </a:r>
                      <a:endParaRPr lang="th-TH" sz="27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งบประมาณ</a:t>
                      </a:r>
                      <a:b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ทั้งโครงการ</a:t>
                      </a:r>
                      <a:r>
                        <a:rPr lang="th-TH" sz="27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7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นายทหารโครงการ</a:t>
                      </a:r>
                      <a:endParaRPr lang="th-TH" sz="27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721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1. โครงการวิจัยและ</a:t>
                      </a: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พัฒนาขี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ปนวิธีของ </a:t>
                      </a: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ลย.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/ค.120 </a:t>
                      </a: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มม.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รบ.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ระยะยิงไกล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 ปี 6 เดือน 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(ต.ค.65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– มี.ค.67)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1,342,992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พ.อ.นักรบ วานิชนุเคราะห์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  <a:tr h="91721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2. โครงการการประยุกต์ใช้เทคโนโลยี </a:t>
                      </a:r>
                      <a:r>
                        <a:rPr lang="en-US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VR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กับระบบเรียนรู้ห้องสะพานเดินเรือ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1ปี (66)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1,390,000</a:t>
                      </a:r>
                    </a:p>
                    <a:p>
                      <a:pPr algn="r"/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น.อ.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ผศ.จิตติ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สัมภัต</a:t>
                      </a:r>
                      <a:r>
                        <a:rPr lang="th-TH" sz="2400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ตกุล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รน.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  <a:tr h="1321864"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3. โครงการวิจัยและพัฒนาชนวนท้าย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0" spc="-7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400" b="0" spc="-7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Bottom Screw</a:t>
                      </a:r>
                      <a:r>
                        <a:rPr lang="th-TH" sz="2400" b="0" spc="-7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 และดินเริ่มจุด 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ignition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lang="th-TH" sz="2400" b="0" spc="-7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ลูกระเบิดยิงจากเครื่องยิงลูกระเบิด 81 </a:t>
                      </a:r>
                      <a:r>
                        <a:rPr lang="th-TH" sz="2400" b="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มม.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1ปี (66)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904,170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น.อ.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มณเฑียร </a:t>
                      </a:r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เครียดธฤมาล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  <a:tr h="854537"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2400" b="0" spc="-4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โครงการพัฒนาระบบปฏิบัติการ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กรรมวิธีข้อมูลภาพถ่ายดาวเทียมเพื่อความมั่นคง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1ปี (66)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582,518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พ.อ.ดิษ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พงศ์ ผดุงรัตน์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="" xmlns:a16="http://schemas.microsoft.com/office/drawing/2014/main" val="147907483"/>
                  </a:ext>
                </a:extLst>
              </a:tr>
              <a:tr h="825263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5. </a:t>
                      </a:r>
                      <a:r>
                        <a:rPr lang="th-TH" sz="2400" b="0" spc="-7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โครงการวิจัยและพัฒนาเพิ่ม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ประสิทธิภาพไน</a:t>
                      </a: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โตร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เซลลูโลส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เพื่อผลิตเป็นดินส่งกระสุนสำหรับปีนลูกซอง (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SB 104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1ปี (66)</a:t>
                      </a:r>
                    </a:p>
                    <a:p>
                      <a:pPr algn="ctr"/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2,511,100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พ.อ.ประยงค์ หมื่นสายญาติ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  <a:tr h="917212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6. โครงการศึกษาวิจัยส่วนผสมซีเมนต์หุ้มท่อกรุ เพื่อประสิทธิภาพการ</a:t>
                      </a: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ผลิตปิ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โตเลียม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1ปี (66)</a:t>
                      </a: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950,000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น.ท.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สุริยา ทารัตน์ </a:t>
                      </a:r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ร.น.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5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>
            <a:extLst>
              <a:ext uri="{FF2B5EF4-FFF2-40B4-BE49-F238E27FC236}">
                <a16:creationId xmlns="" xmlns:a16="http://schemas.microsoft.com/office/drawing/2014/main" id="{6EC4B52A-3E48-4244-878B-1C29C2F720FB}"/>
              </a:ext>
            </a:extLst>
          </p:cNvPr>
          <p:cNvGrpSpPr/>
          <p:nvPr/>
        </p:nvGrpSpPr>
        <p:grpSpPr>
          <a:xfrm>
            <a:off x="-1" y="0"/>
            <a:ext cx="10120975" cy="2819400"/>
            <a:chOff x="183686" y="2095908"/>
            <a:chExt cx="10120975" cy="2389706"/>
          </a:xfrm>
        </p:grpSpPr>
        <p:grpSp>
          <p:nvGrpSpPr>
            <p:cNvPr id="11" name="กลุ่ม 10">
              <a:extLst>
                <a:ext uri="{FF2B5EF4-FFF2-40B4-BE49-F238E27FC236}">
                  <a16:creationId xmlns="" xmlns:a16="http://schemas.microsoft.com/office/drawing/2014/main" id="{F545CD6C-CD10-49D8-812A-B95E8B0DB21B}"/>
                </a:ext>
              </a:extLst>
            </p:cNvPr>
            <p:cNvGrpSpPr/>
            <p:nvPr/>
          </p:nvGrpSpPr>
          <p:grpSpPr>
            <a:xfrm>
              <a:off x="183686" y="2095908"/>
              <a:ext cx="10120975" cy="2389706"/>
              <a:chOff x="183686" y="2095908"/>
              <a:chExt cx="10120975" cy="2389706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183686" y="2095908"/>
                <a:ext cx="10120975" cy="2389706"/>
                <a:chOff x="162261" y="-290199"/>
                <a:chExt cx="4470210" cy="10554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162261" y="-290199"/>
                  <a:ext cx="4470210" cy="10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210" h="799132">
                      <a:moveTo>
                        <a:pt x="0" y="0"/>
                      </a:moveTo>
                      <a:lnTo>
                        <a:pt x="4470210" y="0"/>
                      </a:lnTo>
                      <a:lnTo>
                        <a:pt x="4470210" y="799132"/>
                      </a:lnTo>
                      <a:lnTo>
                        <a:pt x="0" y="799132"/>
                      </a:lnTo>
                      <a:close/>
                    </a:path>
                  </a:pathLst>
                </a:custGeom>
                <a:solidFill>
                  <a:srgbClr val="18445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1828800" y="2377488"/>
                <a:ext cx="1584960" cy="346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727"/>
                  </a:lnSpc>
                </a:pPr>
                <a:r>
                  <a:rPr lang="en-US" sz="2400" b="1" spc="43" dirty="0" err="1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ผู้ประสาน</a:t>
                </a:r>
                <a:r>
                  <a:rPr lang="en-US" sz="2400" b="1" spc="43" dirty="0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  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688887" y="2418841"/>
                <a:ext cx="3267935" cy="3067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604"/>
                  </a:lnSpc>
                </a:pPr>
                <a:r>
                  <a:rPr lang="th-TH" sz="32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พ.อ.เกียรติ</a:t>
                </a:r>
                <a:r>
                  <a:rPr lang="th-TH" sz="3200" b="1" dirty="0" err="1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พงษ์</a:t>
                </a:r>
                <a:r>
                  <a:rPr lang="th-TH" sz="32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3200" b="1" dirty="0" err="1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เศ</a:t>
                </a:r>
                <a:r>
                  <a:rPr lang="th-TH" sz="32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ลารมย์</a:t>
                </a:r>
                <a:endParaRPr lang="en-US" sz="3200" b="1" spc="42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D9FA49CB-36ED-4A51-845C-EFB41345C1B0}"/>
                </a:ext>
              </a:extLst>
            </p:cNvPr>
            <p:cNvSpPr txBox="1"/>
            <p:nvPr/>
          </p:nvSpPr>
          <p:spPr>
            <a:xfrm>
              <a:off x="3523224" y="3061477"/>
              <a:ext cx="5189428" cy="3008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28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ผอ.</a:t>
              </a:r>
              <a:r>
                <a:rPr lang="th-TH" sz="2800" dirty="0" err="1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กบว.</a:t>
              </a:r>
              <a:r>
                <a:rPr lang="th-TH" sz="3000" dirty="0" err="1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สนป.วท.กห.</a:t>
              </a:r>
              <a:endParaRPr lang="en-US" sz="3000" spc="42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="" xmlns:a16="http://schemas.microsoft.com/office/drawing/2014/main" id="{F4987647-B349-4A1E-BD04-A3AFE7FE5D36}"/>
                </a:ext>
              </a:extLst>
            </p:cNvPr>
            <p:cNvSpPr txBox="1"/>
            <p:nvPr/>
          </p:nvSpPr>
          <p:spPr>
            <a:xfrm>
              <a:off x="3523224" y="3699720"/>
              <a:ext cx="3554082" cy="3067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3200" spc="42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โทร. </a:t>
              </a:r>
              <a:r>
                <a:rPr lang="th-TH" sz="32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0</a:t>
              </a:r>
              <a:r>
                <a:rPr lang="th-TH" sz="32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8 3929 6914</a:t>
              </a:r>
              <a:endParaRPr lang="en-US" sz="3200" spc="42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="" xmlns:a16="http://schemas.microsoft.com/office/drawing/2014/main" id="{6EC4B52A-3E48-4244-878B-1C29C2F720FB}"/>
              </a:ext>
            </a:extLst>
          </p:cNvPr>
          <p:cNvGrpSpPr/>
          <p:nvPr/>
        </p:nvGrpSpPr>
        <p:grpSpPr>
          <a:xfrm>
            <a:off x="0" y="3200400"/>
            <a:ext cx="10120975" cy="2819400"/>
            <a:chOff x="183686" y="2160494"/>
            <a:chExt cx="10120975" cy="2389706"/>
          </a:xfrm>
        </p:grpSpPr>
        <p:grpSp>
          <p:nvGrpSpPr>
            <p:cNvPr id="17" name="กลุ่ม 10">
              <a:extLst>
                <a:ext uri="{FF2B5EF4-FFF2-40B4-BE49-F238E27FC236}">
                  <a16:creationId xmlns="" xmlns:a16="http://schemas.microsoft.com/office/drawing/2014/main" id="{F545CD6C-CD10-49D8-812A-B95E8B0DB21B}"/>
                </a:ext>
              </a:extLst>
            </p:cNvPr>
            <p:cNvGrpSpPr/>
            <p:nvPr/>
          </p:nvGrpSpPr>
          <p:grpSpPr>
            <a:xfrm>
              <a:off x="183686" y="2160494"/>
              <a:ext cx="10120975" cy="2389706"/>
              <a:chOff x="183686" y="2160494"/>
              <a:chExt cx="10120975" cy="2389706"/>
            </a:xfrm>
          </p:grpSpPr>
          <p:grpSp>
            <p:nvGrpSpPr>
              <p:cNvPr id="20" name="Group 2"/>
              <p:cNvGrpSpPr/>
              <p:nvPr/>
            </p:nvGrpSpPr>
            <p:grpSpPr>
              <a:xfrm>
                <a:off x="183686" y="2160494"/>
                <a:ext cx="10120975" cy="2389706"/>
                <a:chOff x="162261" y="-261673"/>
                <a:chExt cx="4470210" cy="1055480"/>
              </a:xfrm>
            </p:grpSpPr>
            <p:sp>
              <p:nvSpPr>
                <p:cNvPr id="23" name="Freeform 3"/>
                <p:cNvSpPr/>
                <p:nvPr/>
              </p:nvSpPr>
              <p:spPr>
                <a:xfrm>
                  <a:off x="162261" y="-261673"/>
                  <a:ext cx="4470210" cy="10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210" h="799132">
                      <a:moveTo>
                        <a:pt x="0" y="0"/>
                      </a:moveTo>
                      <a:lnTo>
                        <a:pt x="4470210" y="0"/>
                      </a:lnTo>
                      <a:lnTo>
                        <a:pt x="4470210" y="799132"/>
                      </a:lnTo>
                      <a:lnTo>
                        <a:pt x="0" y="799132"/>
                      </a:lnTo>
                      <a:close/>
                    </a:path>
                  </a:pathLst>
                </a:custGeom>
                <a:solidFill>
                  <a:srgbClr val="18445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1" name="TextBox 7"/>
              <p:cNvSpPr txBox="1"/>
              <p:nvPr/>
            </p:nvSpPr>
            <p:spPr>
              <a:xfrm>
                <a:off x="1828800" y="2377488"/>
                <a:ext cx="1584960" cy="346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727"/>
                  </a:lnSpc>
                </a:pPr>
                <a:r>
                  <a:rPr lang="en-US" sz="2400" b="1" spc="43" dirty="0" err="1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ผู้ประสาน</a:t>
                </a:r>
                <a:r>
                  <a:rPr lang="en-US" sz="2400" b="1" spc="43" dirty="0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  </a:t>
                </a:r>
              </a:p>
            </p:txBody>
          </p:sp>
          <p:sp>
            <p:nvSpPr>
              <p:cNvPr id="22" name="TextBox 8"/>
              <p:cNvSpPr txBox="1"/>
              <p:nvPr/>
            </p:nvSpPr>
            <p:spPr>
              <a:xfrm>
                <a:off x="3230159" y="2399020"/>
                <a:ext cx="3267935" cy="25853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604"/>
                  </a:lnSpc>
                </a:pPr>
                <a:r>
                  <a:rPr lang="th-TH" sz="2000" b="1" spc="42" dirty="0" smtClean="0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พ.อ.</a:t>
                </a:r>
                <a:r>
                  <a:rPr lang="th-TH" sz="2000" b="1" spc="42" dirty="0" err="1" smtClean="0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ชินวัฒน์</a:t>
                </a:r>
                <a:r>
                  <a:rPr lang="th-TH" sz="2000" b="1" spc="42" dirty="0" smtClean="0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  เจริญผล</a:t>
                </a:r>
                <a:endParaRPr lang="en-US" sz="2000" b="1" spc="42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endParaRPr>
              </a:p>
            </p:txBody>
          </p:sp>
        </p:grpSp>
        <p:sp>
          <p:nvSpPr>
            <p:cNvPr id="18" name="TextBox 8">
              <a:extLst>
                <a:ext uri="{FF2B5EF4-FFF2-40B4-BE49-F238E27FC236}">
                  <a16:creationId xmlns="" xmlns:a16="http://schemas.microsoft.com/office/drawing/2014/main" id="{D9FA49CB-36ED-4A51-845C-EFB41345C1B0}"/>
                </a:ext>
              </a:extLst>
            </p:cNvPr>
            <p:cNvSpPr txBox="1"/>
            <p:nvPr/>
          </p:nvSpPr>
          <p:spPr>
            <a:xfrm>
              <a:off x="3523224" y="3061477"/>
              <a:ext cx="5189428" cy="2949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28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รอง ผอ.</a:t>
              </a:r>
              <a:r>
                <a:rPr lang="th-TH" sz="2800" dirty="0" err="1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กบว.สนป.วท.กห.</a:t>
              </a:r>
              <a:endParaRPr lang="en-US" sz="2800" spc="42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TextBox 8">
              <a:extLst>
                <a:ext uri="{FF2B5EF4-FFF2-40B4-BE49-F238E27FC236}">
                  <a16:creationId xmlns="" xmlns:a16="http://schemas.microsoft.com/office/drawing/2014/main" id="{F4987647-B349-4A1E-BD04-A3AFE7FE5D36}"/>
                </a:ext>
              </a:extLst>
            </p:cNvPr>
            <p:cNvSpPr txBox="1"/>
            <p:nvPr/>
          </p:nvSpPr>
          <p:spPr>
            <a:xfrm>
              <a:off x="3523224" y="3699720"/>
              <a:ext cx="3554082" cy="2585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2000" spc="42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โทร. 09 </a:t>
              </a:r>
              <a:r>
                <a:rPr lang="th-TH" sz="2000" spc="42" dirty="0" smtClean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2949 1627</a:t>
              </a:r>
              <a:endParaRPr lang="en-US" sz="2000" spc="42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="" xmlns:a16="http://schemas.microsoft.com/office/drawing/2014/main" id="{6EC4B52A-3E48-4244-878B-1C29C2F720FB}"/>
              </a:ext>
            </a:extLst>
          </p:cNvPr>
          <p:cNvGrpSpPr/>
          <p:nvPr/>
        </p:nvGrpSpPr>
        <p:grpSpPr>
          <a:xfrm>
            <a:off x="-1" y="0"/>
            <a:ext cx="10120975" cy="2819400"/>
            <a:chOff x="183686" y="2095908"/>
            <a:chExt cx="10120975" cy="2389706"/>
          </a:xfrm>
        </p:grpSpPr>
        <p:grpSp>
          <p:nvGrpSpPr>
            <p:cNvPr id="3" name="กลุ่ม 10">
              <a:extLst>
                <a:ext uri="{FF2B5EF4-FFF2-40B4-BE49-F238E27FC236}">
                  <a16:creationId xmlns="" xmlns:a16="http://schemas.microsoft.com/office/drawing/2014/main" id="{F545CD6C-CD10-49D8-812A-B95E8B0DB21B}"/>
                </a:ext>
              </a:extLst>
            </p:cNvPr>
            <p:cNvGrpSpPr/>
            <p:nvPr/>
          </p:nvGrpSpPr>
          <p:grpSpPr>
            <a:xfrm>
              <a:off x="183686" y="2095908"/>
              <a:ext cx="10120975" cy="2389706"/>
              <a:chOff x="183686" y="2095908"/>
              <a:chExt cx="10120975" cy="2389706"/>
            </a:xfrm>
          </p:grpSpPr>
          <p:grpSp>
            <p:nvGrpSpPr>
              <p:cNvPr id="6" name="Group 2"/>
              <p:cNvGrpSpPr/>
              <p:nvPr/>
            </p:nvGrpSpPr>
            <p:grpSpPr>
              <a:xfrm>
                <a:off x="183686" y="2095908"/>
                <a:ext cx="10120975" cy="2389706"/>
                <a:chOff x="162261" y="-290199"/>
                <a:chExt cx="4470210" cy="1055480"/>
              </a:xfrm>
            </p:grpSpPr>
            <p:sp>
              <p:nvSpPr>
                <p:cNvPr id="9" name="Freeform 3"/>
                <p:cNvSpPr/>
                <p:nvPr/>
              </p:nvSpPr>
              <p:spPr>
                <a:xfrm>
                  <a:off x="162261" y="-290199"/>
                  <a:ext cx="4470210" cy="10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210" h="799132">
                      <a:moveTo>
                        <a:pt x="0" y="0"/>
                      </a:moveTo>
                      <a:lnTo>
                        <a:pt x="4470210" y="0"/>
                      </a:lnTo>
                      <a:lnTo>
                        <a:pt x="4470210" y="799132"/>
                      </a:lnTo>
                      <a:lnTo>
                        <a:pt x="0" y="799132"/>
                      </a:lnTo>
                      <a:close/>
                    </a:path>
                  </a:pathLst>
                </a:custGeom>
                <a:solidFill>
                  <a:srgbClr val="18445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1828800" y="2377488"/>
                <a:ext cx="1584960" cy="346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727"/>
                  </a:lnSpc>
                </a:pPr>
                <a:r>
                  <a:rPr lang="en-US" sz="2400" b="1" spc="43" dirty="0" err="1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ผู้ประสาน</a:t>
                </a:r>
                <a:r>
                  <a:rPr lang="en-US" sz="2400" b="1" spc="43" dirty="0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  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688887" y="2418841"/>
                <a:ext cx="3505200" cy="3067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604"/>
                  </a:lnSpc>
                </a:pPr>
                <a:r>
                  <a:rPr lang="th-TH" sz="3200" b="1" dirty="0" err="1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น.อ.</a:t>
                </a:r>
                <a:r>
                  <a:rPr lang="th-TH" sz="32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หญิง อภิญญา ยง</a:t>
                </a:r>
                <a:r>
                  <a:rPr lang="th-TH" sz="3200" b="1" dirty="0" err="1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ยุทธ</a:t>
                </a:r>
                <a:r>
                  <a:rPr lang="th-TH" sz="32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3200" b="1" dirty="0" err="1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ร.น.</a:t>
                </a:r>
                <a:endParaRPr lang="en-US" sz="3200" b="1" spc="42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="" xmlns:a16="http://schemas.microsoft.com/office/drawing/2014/main" id="{D9FA49CB-36ED-4A51-845C-EFB41345C1B0}"/>
                </a:ext>
              </a:extLst>
            </p:cNvPr>
            <p:cNvSpPr txBox="1"/>
            <p:nvPr/>
          </p:nvSpPr>
          <p:spPr>
            <a:xfrm>
              <a:off x="3523224" y="3061477"/>
              <a:ext cx="5189428" cy="3008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28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รอง ผอ.</a:t>
              </a:r>
              <a:r>
                <a:rPr lang="th-TH" sz="2800" dirty="0" err="1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กบว.สนป.วท.กห.</a:t>
              </a:r>
              <a:endParaRPr lang="en-US" sz="2800" spc="42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="" xmlns:a16="http://schemas.microsoft.com/office/drawing/2014/main" id="{F4987647-B349-4A1E-BD04-A3AFE7FE5D36}"/>
                </a:ext>
              </a:extLst>
            </p:cNvPr>
            <p:cNvSpPr txBox="1"/>
            <p:nvPr/>
          </p:nvSpPr>
          <p:spPr>
            <a:xfrm>
              <a:off x="3523224" y="3699720"/>
              <a:ext cx="3554082" cy="3067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3200" spc="42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โทร. </a:t>
              </a:r>
              <a:r>
                <a:rPr lang="th-TH" sz="32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0</a:t>
              </a:r>
              <a:r>
                <a:rPr lang="th-TH" sz="32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9</a:t>
              </a:r>
              <a:r>
                <a:rPr lang="th-TH" sz="32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 5454 8945</a:t>
              </a:r>
              <a:endParaRPr lang="en-US" sz="3200" spc="42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="" xmlns:a16="http://schemas.microsoft.com/office/drawing/2014/main" id="{6EC4B52A-3E48-4244-878B-1C29C2F720FB}"/>
              </a:ext>
            </a:extLst>
          </p:cNvPr>
          <p:cNvGrpSpPr/>
          <p:nvPr/>
        </p:nvGrpSpPr>
        <p:grpSpPr>
          <a:xfrm>
            <a:off x="0" y="3124200"/>
            <a:ext cx="10120975" cy="2819400"/>
            <a:chOff x="183686" y="2160494"/>
            <a:chExt cx="10120975" cy="2389706"/>
          </a:xfrm>
        </p:grpSpPr>
        <p:grpSp>
          <p:nvGrpSpPr>
            <p:cNvPr id="11" name="กลุ่ม 10">
              <a:extLst>
                <a:ext uri="{FF2B5EF4-FFF2-40B4-BE49-F238E27FC236}">
                  <a16:creationId xmlns="" xmlns:a16="http://schemas.microsoft.com/office/drawing/2014/main" id="{F545CD6C-CD10-49D8-812A-B95E8B0DB21B}"/>
                </a:ext>
              </a:extLst>
            </p:cNvPr>
            <p:cNvGrpSpPr/>
            <p:nvPr/>
          </p:nvGrpSpPr>
          <p:grpSpPr>
            <a:xfrm>
              <a:off x="183686" y="2160494"/>
              <a:ext cx="10120975" cy="2389706"/>
              <a:chOff x="183686" y="2160494"/>
              <a:chExt cx="10120975" cy="2389706"/>
            </a:xfrm>
          </p:grpSpPr>
          <p:grpSp>
            <p:nvGrpSpPr>
              <p:cNvPr id="14" name="Group 2"/>
              <p:cNvGrpSpPr/>
              <p:nvPr/>
            </p:nvGrpSpPr>
            <p:grpSpPr>
              <a:xfrm>
                <a:off x="183686" y="2160494"/>
                <a:ext cx="10120975" cy="2389706"/>
                <a:chOff x="162261" y="-261673"/>
                <a:chExt cx="4470210" cy="1055480"/>
              </a:xfrm>
            </p:grpSpPr>
            <p:sp>
              <p:nvSpPr>
                <p:cNvPr id="17" name="Freeform 3"/>
                <p:cNvSpPr/>
                <p:nvPr/>
              </p:nvSpPr>
              <p:spPr>
                <a:xfrm>
                  <a:off x="162261" y="-261673"/>
                  <a:ext cx="4470210" cy="10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210" h="799132">
                      <a:moveTo>
                        <a:pt x="0" y="0"/>
                      </a:moveTo>
                      <a:lnTo>
                        <a:pt x="4470210" y="0"/>
                      </a:lnTo>
                      <a:lnTo>
                        <a:pt x="4470210" y="799132"/>
                      </a:lnTo>
                      <a:lnTo>
                        <a:pt x="0" y="799132"/>
                      </a:lnTo>
                      <a:close/>
                    </a:path>
                  </a:pathLst>
                </a:custGeom>
                <a:solidFill>
                  <a:srgbClr val="18445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" name="TextBox 7"/>
              <p:cNvSpPr txBox="1"/>
              <p:nvPr/>
            </p:nvSpPr>
            <p:spPr>
              <a:xfrm>
                <a:off x="1828800" y="2377488"/>
                <a:ext cx="1584960" cy="346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727"/>
                  </a:lnSpc>
                </a:pPr>
                <a:r>
                  <a:rPr lang="en-US" sz="2400" b="1" spc="43" dirty="0" err="1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ผู้ประสาน</a:t>
                </a:r>
                <a:r>
                  <a:rPr lang="en-US" sz="2400" b="1" spc="43" dirty="0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  </a:t>
                </a:r>
              </a:p>
            </p:txBody>
          </p:sp>
          <p:sp>
            <p:nvSpPr>
              <p:cNvPr id="16" name="TextBox 8"/>
              <p:cNvSpPr txBox="1"/>
              <p:nvPr/>
            </p:nvSpPr>
            <p:spPr>
              <a:xfrm>
                <a:off x="3230159" y="2399020"/>
                <a:ext cx="3267935" cy="25853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604"/>
                  </a:lnSpc>
                </a:pPr>
                <a:r>
                  <a:rPr lang="th-TH" sz="2000" b="1" spc="42" dirty="0" err="1" smtClean="0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พ.ท.</a:t>
                </a:r>
                <a:r>
                  <a:rPr lang="th-TH" sz="2000" b="1" spc="42" dirty="0" smtClean="0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นครินทร์  แสงสูง</a:t>
                </a:r>
                <a:endParaRPr lang="en-US" sz="2000" b="1" spc="42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endParaRPr>
              </a:p>
            </p:txBody>
          </p:sp>
        </p:grpSp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D9FA49CB-36ED-4A51-845C-EFB41345C1B0}"/>
                </a:ext>
              </a:extLst>
            </p:cNvPr>
            <p:cNvSpPr txBox="1"/>
            <p:nvPr/>
          </p:nvSpPr>
          <p:spPr>
            <a:xfrm>
              <a:off x="3523224" y="3061477"/>
              <a:ext cx="5189428" cy="303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28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หน.บริหารและตรวจสอบงบประมาณวิจัย </a:t>
              </a:r>
              <a:r>
                <a:rPr lang="th-TH" sz="2800" dirty="0" smtClean="0">
                  <a:solidFill>
                    <a:schemeClr val="bg1"/>
                  </a:solidFill>
                </a:rPr>
                <a:t>ฯ</a:t>
              </a:r>
              <a:endParaRPr lang="en-US" sz="2800" spc="42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="" xmlns:a16="http://schemas.microsoft.com/office/drawing/2014/main" id="{F4987647-B349-4A1E-BD04-A3AFE7FE5D36}"/>
                </a:ext>
              </a:extLst>
            </p:cNvPr>
            <p:cNvSpPr txBox="1"/>
            <p:nvPr/>
          </p:nvSpPr>
          <p:spPr>
            <a:xfrm>
              <a:off x="3523224" y="3699720"/>
              <a:ext cx="3554082" cy="2585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2000" spc="42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โทร. 09 </a:t>
              </a:r>
              <a:r>
                <a:rPr lang="th-TH" sz="2000" spc="42" dirty="0" smtClean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55454 8926</a:t>
              </a:r>
              <a:endParaRPr lang="en-US" sz="2000" spc="42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="" xmlns:a16="http://schemas.microsoft.com/office/drawing/2014/main" id="{6EC4B52A-3E48-4244-878B-1C29C2F720FB}"/>
              </a:ext>
            </a:extLst>
          </p:cNvPr>
          <p:cNvGrpSpPr/>
          <p:nvPr/>
        </p:nvGrpSpPr>
        <p:grpSpPr>
          <a:xfrm>
            <a:off x="-1" y="0"/>
            <a:ext cx="10120975" cy="2819400"/>
            <a:chOff x="183686" y="2095908"/>
            <a:chExt cx="10120975" cy="2389706"/>
          </a:xfrm>
        </p:grpSpPr>
        <p:grpSp>
          <p:nvGrpSpPr>
            <p:cNvPr id="3" name="กลุ่ม 10">
              <a:extLst>
                <a:ext uri="{FF2B5EF4-FFF2-40B4-BE49-F238E27FC236}">
                  <a16:creationId xmlns="" xmlns:a16="http://schemas.microsoft.com/office/drawing/2014/main" id="{F545CD6C-CD10-49D8-812A-B95E8B0DB21B}"/>
                </a:ext>
              </a:extLst>
            </p:cNvPr>
            <p:cNvGrpSpPr/>
            <p:nvPr/>
          </p:nvGrpSpPr>
          <p:grpSpPr>
            <a:xfrm>
              <a:off x="183686" y="2095908"/>
              <a:ext cx="10120975" cy="2389706"/>
              <a:chOff x="183686" y="2095908"/>
              <a:chExt cx="10120975" cy="2389706"/>
            </a:xfrm>
          </p:grpSpPr>
          <p:grpSp>
            <p:nvGrpSpPr>
              <p:cNvPr id="6" name="Group 2"/>
              <p:cNvGrpSpPr/>
              <p:nvPr/>
            </p:nvGrpSpPr>
            <p:grpSpPr>
              <a:xfrm>
                <a:off x="183686" y="2095908"/>
                <a:ext cx="10120975" cy="2389706"/>
                <a:chOff x="162261" y="-290199"/>
                <a:chExt cx="4470210" cy="1055480"/>
              </a:xfrm>
            </p:grpSpPr>
            <p:sp>
              <p:nvSpPr>
                <p:cNvPr id="9" name="Freeform 3"/>
                <p:cNvSpPr/>
                <p:nvPr/>
              </p:nvSpPr>
              <p:spPr>
                <a:xfrm>
                  <a:off x="162261" y="-290199"/>
                  <a:ext cx="4470210" cy="10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210" h="799132">
                      <a:moveTo>
                        <a:pt x="0" y="0"/>
                      </a:moveTo>
                      <a:lnTo>
                        <a:pt x="4470210" y="0"/>
                      </a:lnTo>
                      <a:lnTo>
                        <a:pt x="4470210" y="799132"/>
                      </a:lnTo>
                      <a:lnTo>
                        <a:pt x="0" y="799132"/>
                      </a:lnTo>
                      <a:close/>
                    </a:path>
                  </a:pathLst>
                </a:custGeom>
                <a:solidFill>
                  <a:srgbClr val="18445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" name="TextBox 7"/>
              <p:cNvSpPr txBox="1"/>
              <p:nvPr/>
            </p:nvSpPr>
            <p:spPr>
              <a:xfrm>
                <a:off x="1828800" y="2377488"/>
                <a:ext cx="1584960" cy="346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727"/>
                  </a:lnSpc>
                </a:pPr>
                <a:r>
                  <a:rPr lang="en-US" sz="2400" b="1" spc="43" dirty="0" err="1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ผู้ประสาน</a:t>
                </a:r>
                <a:r>
                  <a:rPr lang="en-US" sz="2400" b="1" spc="43" dirty="0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  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460287" y="2418841"/>
                <a:ext cx="3505200" cy="3067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604"/>
                  </a:lnSpc>
                </a:pPr>
                <a:r>
                  <a:rPr lang="th-TH" sz="3200" b="1" dirty="0" err="1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พ.ท.</a:t>
                </a:r>
                <a:r>
                  <a:rPr lang="th-TH" sz="32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หญิง </a:t>
                </a:r>
                <a:r>
                  <a:rPr lang="th-TH" sz="3200" b="1" dirty="0" err="1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วริญญา</a:t>
                </a:r>
                <a:r>
                  <a:rPr lang="th-TH" sz="32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 ศรีรักษ์</a:t>
                </a:r>
                <a:endParaRPr lang="en-US" sz="3200" b="1" spc="42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4" name="TextBox 8">
              <a:extLst>
                <a:ext uri="{FF2B5EF4-FFF2-40B4-BE49-F238E27FC236}">
                  <a16:creationId xmlns="" xmlns:a16="http://schemas.microsoft.com/office/drawing/2014/main" id="{D9FA49CB-36ED-4A51-845C-EFB41345C1B0}"/>
                </a:ext>
              </a:extLst>
            </p:cNvPr>
            <p:cNvSpPr txBox="1"/>
            <p:nvPr/>
          </p:nvSpPr>
          <p:spPr>
            <a:xfrm>
              <a:off x="3523224" y="3061477"/>
              <a:ext cx="5189428" cy="3008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28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หน.จัดทำงบประมาณวิจัย </a:t>
              </a:r>
              <a:r>
                <a:rPr lang="th-TH" sz="2800" dirty="0" smtClean="0">
                  <a:solidFill>
                    <a:schemeClr val="bg1"/>
                  </a:solidFill>
                </a:rPr>
                <a:t>ฯ</a:t>
              </a:r>
              <a:endParaRPr lang="en-US" sz="2800" spc="42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TextBox 8">
              <a:extLst>
                <a:ext uri="{FF2B5EF4-FFF2-40B4-BE49-F238E27FC236}">
                  <a16:creationId xmlns="" xmlns:a16="http://schemas.microsoft.com/office/drawing/2014/main" id="{F4987647-B349-4A1E-BD04-A3AFE7FE5D36}"/>
                </a:ext>
              </a:extLst>
            </p:cNvPr>
            <p:cNvSpPr txBox="1"/>
            <p:nvPr/>
          </p:nvSpPr>
          <p:spPr>
            <a:xfrm>
              <a:off x="3523224" y="3699720"/>
              <a:ext cx="3554082" cy="3067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3200" spc="42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โทร. </a:t>
              </a:r>
              <a:r>
                <a:rPr lang="th-TH" sz="32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09 55454 8926</a:t>
              </a:r>
              <a:endParaRPr lang="en-US" sz="3200" spc="42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="" xmlns:a16="http://schemas.microsoft.com/office/drawing/2014/main" id="{6EC4B52A-3E48-4244-878B-1C29C2F720FB}"/>
              </a:ext>
            </a:extLst>
          </p:cNvPr>
          <p:cNvGrpSpPr/>
          <p:nvPr/>
        </p:nvGrpSpPr>
        <p:grpSpPr>
          <a:xfrm>
            <a:off x="0" y="3276600"/>
            <a:ext cx="10120975" cy="2819400"/>
            <a:chOff x="183686" y="2160494"/>
            <a:chExt cx="10120975" cy="2389706"/>
          </a:xfrm>
        </p:grpSpPr>
        <p:grpSp>
          <p:nvGrpSpPr>
            <p:cNvPr id="11" name="กลุ่ม 10">
              <a:extLst>
                <a:ext uri="{FF2B5EF4-FFF2-40B4-BE49-F238E27FC236}">
                  <a16:creationId xmlns="" xmlns:a16="http://schemas.microsoft.com/office/drawing/2014/main" id="{F545CD6C-CD10-49D8-812A-B95E8B0DB21B}"/>
                </a:ext>
              </a:extLst>
            </p:cNvPr>
            <p:cNvGrpSpPr/>
            <p:nvPr/>
          </p:nvGrpSpPr>
          <p:grpSpPr>
            <a:xfrm>
              <a:off x="183686" y="2160494"/>
              <a:ext cx="10120975" cy="2389706"/>
              <a:chOff x="183686" y="2160494"/>
              <a:chExt cx="10120975" cy="2389706"/>
            </a:xfrm>
          </p:grpSpPr>
          <p:grpSp>
            <p:nvGrpSpPr>
              <p:cNvPr id="14" name="Group 2"/>
              <p:cNvGrpSpPr/>
              <p:nvPr/>
            </p:nvGrpSpPr>
            <p:grpSpPr>
              <a:xfrm>
                <a:off x="183686" y="2160494"/>
                <a:ext cx="10120975" cy="2389706"/>
                <a:chOff x="162261" y="-261673"/>
                <a:chExt cx="4470210" cy="1055480"/>
              </a:xfrm>
            </p:grpSpPr>
            <p:sp>
              <p:nvSpPr>
                <p:cNvPr id="17" name="Freeform 3"/>
                <p:cNvSpPr/>
                <p:nvPr/>
              </p:nvSpPr>
              <p:spPr>
                <a:xfrm>
                  <a:off x="162261" y="-261673"/>
                  <a:ext cx="4470210" cy="10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0210" h="799132">
                      <a:moveTo>
                        <a:pt x="0" y="0"/>
                      </a:moveTo>
                      <a:lnTo>
                        <a:pt x="4470210" y="0"/>
                      </a:lnTo>
                      <a:lnTo>
                        <a:pt x="4470210" y="799132"/>
                      </a:lnTo>
                      <a:lnTo>
                        <a:pt x="0" y="799132"/>
                      </a:lnTo>
                      <a:close/>
                    </a:path>
                  </a:pathLst>
                </a:custGeom>
                <a:solidFill>
                  <a:srgbClr val="18445D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" name="TextBox 7"/>
              <p:cNvSpPr txBox="1"/>
              <p:nvPr/>
            </p:nvSpPr>
            <p:spPr>
              <a:xfrm>
                <a:off x="1828800" y="2377488"/>
                <a:ext cx="1584960" cy="346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727"/>
                  </a:lnSpc>
                </a:pPr>
                <a:r>
                  <a:rPr lang="en-US" sz="2400" b="1" spc="43" dirty="0" err="1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ผู้ประสาน</a:t>
                </a:r>
                <a:r>
                  <a:rPr lang="en-US" sz="2400" b="1" spc="43" dirty="0">
                    <a:solidFill>
                      <a:srgbClr val="FFFFFF"/>
                    </a:solidFill>
                    <a:latin typeface="Sarabun" panose="020B0604020202020204" charset="-34"/>
                    <a:cs typeface="Sarabun Bold"/>
                  </a:rPr>
                  <a:t>  </a:t>
                </a:r>
              </a:p>
            </p:txBody>
          </p:sp>
          <p:sp>
            <p:nvSpPr>
              <p:cNvPr id="16" name="TextBox 8"/>
              <p:cNvSpPr txBox="1"/>
              <p:nvPr/>
            </p:nvSpPr>
            <p:spPr>
              <a:xfrm>
                <a:off x="3230159" y="2399020"/>
                <a:ext cx="3267935" cy="25853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604"/>
                  </a:lnSpc>
                </a:pPr>
                <a:r>
                  <a:rPr lang="th-TH" sz="2000" b="1" spc="42" dirty="0" err="1" smtClean="0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น.ต.</a:t>
                </a:r>
                <a:r>
                  <a:rPr lang="th-TH" sz="2000" b="1" spc="42" dirty="0" smtClean="0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หญิง พุทธพร โอสถหงส์</a:t>
                </a:r>
                <a:endParaRPr lang="en-US" sz="2000" b="1" spc="42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endParaRPr>
              </a:p>
            </p:txBody>
          </p:sp>
        </p:grpSp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D9FA49CB-36ED-4A51-845C-EFB41345C1B0}"/>
                </a:ext>
              </a:extLst>
            </p:cNvPr>
            <p:cNvSpPr txBox="1"/>
            <p:nvPr/>
          </p:nvSpPr>
          <p:spPr>
            <a:xfrm>
              <a:off x="3523224" y="3061477"/>
              <a:ext cx="5189428" cy="303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2800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ประจำแผนกติดตามและประเมินผลโครงการวิจัย </a:t>
              </a:r>
              <a:r>
                <a:rPr lang="th-TH" sz="2800" dirty="0" smtClean="0">
                  <a:solidFill>
                    <a:schemeClr val="bg1"/>
                  </a:solidFill>
                </a:rPr>
                <a:t>ฯ</a:t>
              </a:r>
              <a:endParaRPr lang="en-US" sz="2800" spc="42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="" xmlns:a16="http://schemas.microsoft.com/office/drawing/2014/main" id="{F4987647-B349-4A1E-BD04-A3AFE7FE5D36}"/>
                </a:ext>
              </a:extLst>
            </p:cNvPr>
            <p:cNvSpPr txBox="1"/>
            <p:nvPr/>
          </p:nvSpPr>
          <p:spPr>
            <a:xfrm>
              <a:off x="3523224" y="3699720"/>
              <a:ext cx="3554082" cy="2585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th-TH" sz="2000" spc="42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โทร. </a:t>
              </a:r>
              <a:r>
                <a:rPr lang="th-TH" sz="2000" spc="42" dirty="0" smtClean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08 4324 6391</a:t>
              </a:r>
              <a:endParaRPr lang="en-US" sz="2000" spc="42" dirty="0">
                <a:solidFill>
                  <a:srgbClr val="FFFFFF"/>
                </a:solidFill>
                <a:latin typeface="Sarabun" panose="020B0604020202020204" charset="-34"/>
                <a:cs typeface="Sarab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0696551"/>
              </p:ext>
            </p:extLst>
          </p:nvPr>
        </p:nvGraphicFramePr>
        <p:xfrm>
          <a:off x="0" y="76200"/>
          <a:ext cx="9753600" cy="779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8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7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ชื่อโครงการ</a:t>
                      </a: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ครุภัณฑ์</a:t>
                      </a:r>
                      <a:endParaRPr lang="th-TH" sz="27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วงเงิน</a:t>
                      </a:r>
                      <a:endParaRPr lang="th-TH" sz="27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th-TH" sz="27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54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1. โครงการวิจัยและ</a:t>
                      </a: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พัฒนาขี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ปนวิธีของ </a:t>
                      </a: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ลย.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/ค.120 </a:t>
                      </a: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มม.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รบ.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ระยะยิงไกล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ชุดผลึกแร่วัดแรงดัน ประกอบด้วย</a:t>
                      </a:r>
                    </a:p>
                    <a:p>
                      <a:pPr algn="l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1. เก</a:t>
                      </a:r>
                      <a:r>
                        <a:rPr lang="th-TH" sz="24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จแรง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ดัน 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GP2 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 </a:t>
                      </a:r>
                      <a:r>
                        <a:rPr lang="th-TH" sz="24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เกจ</a:t>
                      </a:r>
                      <a:endParaRPr lang="th-TH" sz="24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/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2. </a:t>
                      </a:r>
                      <a:r>
                        <a:rPr lang="th-TH" sz="2400" spc="-6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ชุดเครื่องมือสำหรับเจาะและติดตั้ง</a:t>
                      </a:r>
                      <a:r>
                        <a:rPr lang="th-TH" sz="24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เกจ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จำนวน 1 ชุด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</a:t>
                      </a:r>
                      <a:r>
                        <a:rPr lang="en-US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B217 DRP 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เครื่องประมวลผลบันทึกค่าแรงดัน – เวลา จำนวน 1 เครื่อง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4. ซอฟแวร์โมดูล จำนวน 1 ชุด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900,000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1.การทดสอบ</a:t>
                      </a: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ทางขี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ปนวิธี 58,032 ห้วงเดือน พ.ย.</a:t>
                      </a:r>
                    </a:p>
                    <a:p>
                      <a:pPr algn="l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2.วิเคราะห์อากาศพลศาสตร์ 12,000 ห้วงเดือน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ก.พ.</a:t>
                      </a:r>
                    </a:p>
                    <a:p>
                      <a:pPr algn="l"/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3.ทดสอบอุโมงค์ลม 32,000</a:t>
                      </a:r>
                    </a:p>
                    <a:p>
                      <a:pPr algn="l"/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2400" b="0" spc="-7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ยิงทดสอบ 50,000 เดือน 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ม.ค.</a:t>
                      </a:r>
                    </a:p>
                    <a:p>
                      <a:pPr algn="l"/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5.การจัดทำเอกสารปิด 4,000</a:t>
                      </a:r>
                    </a:p>
                  </a:txBody>
                  <a:tcPr marL="97536" marR="97536" marT="48768" marB="48768"/>
                </a:tc>
              </a:tr>
              <a:tr h="119032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2. โครงการการประยุกต์ใช้เทคโนโลยี </a:t>
                      </a:r>
                      <a:r>
                        <a:rPr lang="en-US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VR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กับระบบเรียนรู้ห้องสะพานเดินเรือ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โมเดล 3 มิติ และโปรแกรม 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virtual</a:t>
                      </a:r>
                      <a:r>
                        <a:rPr lang="en-US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reality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r"/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จัดหาวัสดุวิจัย </a:t>
                      </a:r>
                      <a:r>
                        <a:rPr lang="th-TH" sz="2400" b="0" u="none" dirty="0" smtClean="0">
                          <a:latin typeface="TH SarabunPSK" pitchFamily="34" charset="-34"/>
                          <a:cs typeface="TH SarabunPSK" pitchFamily="34" charset="-34"/>
                        </a:rPr>
                        <a:t>เดือน ม.ค.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1.อุปกรณ์สำนักงาน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10,000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2.วัสดุจัดทำเอกสาร 10,000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3.วัสดุ 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VR SENSOR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ส่วนประกอบ 330,000</a:t>
                      </a:r>
                    </a:p>
                  </a:txBody>
                  <a:tcPr marL="97536" marR="97536" marT="48768" marB="48768"/>
                </a:tc>
              </a:tr>
              <a:tr h="2582234"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3. โครงการวิจัยและพัฒนาชนวนท้าย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(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Bottom Screw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 และดินเริ่มจุด (</a:t>
                      </a:r>
                      <a:r>
                        <a:rPr lang="en-US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ignition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 ของลูกระเบิดยิงจากเครื่องยิงลูกระเบิด 81 </a:t>
                      </a:r>
                      <a:r>
                        <a:rPr lang="th-TH" sz="2400" b="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มม.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ไม่มีครุภัณฑ์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r"/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จัดหาวัสดุวิจัย</a:t>
                      </a:r>
                    </a:p>
                    <a:p>
                      <a:pPr algn="l"/>
                      <a:r>
                        <a:rPr lang="th-TH" sz="2400" b="0" spc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1.วัสดุสำนักงาน 20,000 </a:t>
                      </a:r>
                    </a:p>
                    <a:p>
                      <a:pPr algn="l"/>
                      <a:r>
                        <a:rPr lang="th-TH" sz="2400" b="0" u="none" spc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ห้วงเดือน ต.ค.-ธ.ค.</a:t>
                      </a:r>
                    </a:p>
                    <a:p>
                      <a:pPr algn="l"/>
                      <a:r>
                        <a:rPr lang="th-TH" sz="2400" b="0" spc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2.ค่าวัสดุงานวิจัย 524,200</a:t>
                      </a:r>
                    </a:p>
                    <a:p>
                      <a:pPr algn="l"/>
                      <a:r>
                        <a:rPr lang="th-TH" sz="2400" b="0" u="none" spc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ห้วงเดือน เม.ย.-มิ.ย.</a:t>
                      </a:r>
                      <a:endParaRPr lang="th-TH" sz="2400" b="0" u="none" spc="0" baseline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5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0696551"/>
              </p:ext>
            </p:extLst>
          </p:nvPr>
        </p:nvGraphicFramePr>
        <p:xfrm>
          <a:off x="0" y="76200"/>
          <a:ext cx="9753600" cy="723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8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7000"/>
              </a:tblGrid>
              <a:tr h="757218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ชื่อโครงการ</a:t>
                      </a: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ครุภัณฑ์</a:t>
                      </a:r>
                      <a:endParaRPr lang="th-TH" sz="27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วงเงิน</a:t>
                      </a:r>
                      <a:endParaRPr lang="th-TH" sz="27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th-TH" sz="27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1782"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2400" b="0" spc="-4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โครงการพัฒนาระบบปฏิบัติการ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กรรมวิธีข้อมูลภาพถ่ายดาวเทียมเพื่อความมั่นคง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ไม่มีครุภัณฑ์</a:t>
                      </a:r>
                    </a:p>
                    <a:p>
                      <a:pPr algn="ctr"/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r"/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457200" indent="-457200" algn="l">
                        <a:buNone/>
                      </a:pPr>
                      <a:r>
                        <a:rPr lang="th-TH" sz="2400" b="0" spc="-4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งานศึกษาความต้องการของ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spc="-6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ระบบปฏิบัติการ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spc="-6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 ค่าวัสดุสำนักงาน จำนวน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25,354 ห้วงเดือน ธ.ค.</a:t>
                      </a:r>
                    </a:p>
                    <a:p>
                      <a:pPr marL="457200" indent="-457200" algn="l">
                        <a:buNone/>
                      </a:pPr>
                      <a:endParaRPr lang="th-TH" sz="2400" b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งานพัฒนาซอฟต์แวร์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ระบบปฏิบัติการ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2400" b="0" spc="-6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ค่าวัสดุสำนักงาน จำนวน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20,646 ห้วงเดือน ก.พ.</a:t>
                      </a:r>
                    </a:p>
                    <a:p>
                      <a:pPr marL="457200" indent="-457200" algn="l">
                        <a:buNone/>
                      </a:pPr>
                      <a:endParaRPr lang="th-TH" sz="2400" b="0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งานติดตั้งซอฟต์แวร์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2400" b="0" spc="-6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ค่าวัสดุสำนักงาน จำนวน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29,638 ห้วงเดือน ส.ค.</a:t>
                      </a:r>
                    </a:p>
                    <a:p>
                      <a:pPr marL="457200" indent="-457200" algn="l">
                        <a:buNone/>
                      </a:pPr>
                      <a:endParaRPr lang="th-TH" sz="2400" b="0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="" xmlns:a16="http://schemas.microsoft.com/office/drawing/2014/main" val="14790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5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0696551"/>
              </p:ext>
            </p:extLst>
          </p:nvPr>
        </p:nvGraphicFramePr>
        <p:xfrm>
          <a:off x="0" y="76200"/>
          <a:ext cx="9753600" cy="723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8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7000"/>
              </a:tblGrid>
              <a:tr h="876567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ชื่อโครงการ</a:t>
                      </a: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ครุภัณฑ์</a:t>
                      </a:r>
                      <a:endParaRPr lang="th-TH" sz="27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วงเงิน</a:t>
                      </a:r>
                      <a:endParaRPr lang="th-TH" sz="27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th-TH" sz="27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4663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5. </a:t>
                      </a:r>
                      <a:r>
                        <a:rPr lang="th-TH" sz="2400" b="0" spc="-7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โครงการวิจัยและพัฒนาเพิ่ม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ประสิทธิภาพไน</a:t>
                      </a: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โตร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เซลลูโลส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เพื่อผลิตเป็นดินส่งกระสุนสำหรับปีนลูกซอง 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ไม่มีครุภัณฑ์</a:t>
                      </a:r>
                    </a:p>
                    <a:p>
                      <a:pPr algn="ctr"/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r"/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1จัดหาวัตถุดิบ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สารเคมี และวัสดุที่ใช้ในการผลิต และทดสอบ จำนวน 2,055,000 ห้วงเดือน ม.ค.-มี.ค.66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  <a:tr h="4347770"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6. โครงการศึกษาวิจัยส่วนผสมซีเมนต์หุ้มท่อกรุ </a:t>
                      </a:r>
                      <a:b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เพื่อประสิทธิภาพการผลิต</a:t>
                      </a:r>
                      <a:b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ปิ</a:t>
                      </a:r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โตเลียม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อุปกรณ์ทดสอบค่าความหนืด 350</a:t>
                      </a:r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,000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ปั๊มอัดของเหลวความดันสูง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343</a:t>
                      </a:r>
                      <a:r>
                        <a:rPr lang="en-US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,000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693</a:t>
                      </a:r>
                      <a:r>
                        <a:rPr lang="en-US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,000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จัดหาสารเคมีทอสอบในห้องปฏิบัติการ</a:t>
                      </a:r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จำนวน 22,000</a:t>
                      </a:r>
                    </a:p>
                    <a:p>
                      <a:pPr algn="l"/>
                      <a:endParaRPr lang="th-TH" sz="2400" b="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l"/>
                      <a:r>
                        <a:rPr lang="th-TH" sz="24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จัดหาสารเคมีใช้งานภาคสนาม จำนวน 150,000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7536" marR="97536" marT="48768" marB="4876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5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>
            <a:extLst>
              <a:ext uri="{FF2B5EF4-FFF2-40B4-BE49-F238E27FC236}">
                <a16:creationId xmlns="" xmlns:a16="http://schemas.microsoft.com/office/drawing/2014/main" id="{26C0D34B-6A0C-44F9-B824-906C4D518E02}"/>
              </a:ext>
            </a:extLst>
          </p:cNvPr>
          <p:cNvGrpSpPr/>
          <p:nvPr/>
        </p:nvGrpSpPr>
        <p:grpSpPr>
          <a:xfrm>
            <a:off x="-191690" y="685800"/>
            <a:ext cx="10050386" cy="5819865"/>
            <a:chOff x="-191690" y="685800"/>
            <a:chExt cx="10050386" cy="5819865"/>
          </a:xfrm>
        </p:grpSpPr>
        <p:grpSp>
          <p:nvGrpSpPr>
            <p:cNvPr id="2" name="Group 2"/>
            <p:cNvGrpSpPr/>
            <p:nvPr/>
          </p:nvGrpSpPr>
          <p:grpSpPr>
            <a:xfrm>
              <a:off x="-191690" y="809536"/>
              <a:ext cx="1979233" cy="5696129"/>
              <a:chOff x="0" y="0"/>
              <a:chExt cx="1255347" cy="361282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255347" cy="3612823"/>
              </a:xfrm>
              <a:custGeom>
                <a:avLst/>
                <a:gdLst/>
                <a:ahLst/>
                <a:cxnLst/>
                <a:rect l="l" t="t" r="r" b="b"/>
                <a:pathLst>
                  <a:path w="1255347" h="3612823">
                    <a:moveTo>
                      <a:pt x="0" y="0"/>
                    </a:moveTo>
                    <a:lnTo>
                      <a:pt x="1255347" y="0"/>
                    </a:lnTo>
                    <a:lnTo>
                      <a:pt x="1255347" y="3612823"/>
                    </a:lnTo>
                    <a:lnTo>
                      <a:pt x="0" y="3612823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 l="18570" r="18570"/>
            <a:stretch>
              <a:fillRect/>
            </a:stretch>
          </p:blipFill>
          <p:spPr>
            <a:xfrm>
              <a:off x="548640" y="1389704"/>
              <a:ext cx="2477805" cy="215326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/>
            <a:srcRect l="11666" r="11666"/>
            <a:stretch>
              <a:fillRect/>
            </a:stretch>
          </p:blipFill>
          <p:spPr>
            <a:xfrm>
              <a:off x="548640" y="3772236"/>
              <a:ext cx="2477805" cy="215326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9031695" y="5925496"/>
              <a:ext cx="827001" cy="580168"/>
              <a:chOff x="0" y="0"/>
              <a:chExt cx="1793623" cy="12582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93623" cy="1258286"/>
              </a:xfrm>
              <a:custGeom>
                <a:avLst/>
                <a:gdLst/>
                <a:ahLst/>
                <a:cxnLst/>
                <a:rect l="l" t="t" r="r" b="b"/>
                <a:pathLst>
                  <a:path w="1793623" h="1258286">
                    <a:moveTo>
                      <a:pt x="0" y="0"/>
                    </a:moveTo>
                    <a:lnTo>
                      <a:pt x="1793623" y="0"/>
                    </a:lnTo>
                    <a:lnTo>
                      <a:pt x="1793623" y="1258286"/>
                    </a:lnTo>
                    <a:lnTo>
                      <a:pt x="0" y="1258286"/>
                    </a:lnTo>
                    <a:close/>
                  </a:path>
                </a:pathLst>
              </a:custGeom>
              <a:solidFill>
                <a:srgbClr val="E0256C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9031695" y="809536"/>
              <a:ext cx="827001" cy="580168"/>
              <a:chOff x="0" y="0"/>
              <a:chExt cx="1793623" cy="125828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93623" cy="1258286"/>
              </a:xfrm>
              <a:custGeom>
                <a:avLst/>
                <a:gdLst/>
                <a:ahLst/>
                <a:cxnLst/>
                <a:rect l="l" t="t" r="r" b="b"/>
                <a:pathLst>
                  <a:path w="1793623" h="1258286">
                    <a:moveTo>
                      <a:pt x="0" y="0"/>
                    </a:moveTo>
                    <a:lnTo>
                      <a:pt x="1793623" y="0"/>
                    </a:lnTo>
                    <a:lnTo>
                      <a:pt x="1793623" y="1258286"/>
                    </a:lnTo>
                    <a:lnTo>
                      <a:pt x="0" y="1258286"/>
                    </a:lnTo>
                    <a:close/>
                  </a:path>
                </a:pathLst>
              </a:custGeom>
              <a:solidFill>
                <a:srgbClr val="E0256C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419600" y="685800"/>
              <a:ext cx="2183785" cy="2175544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3680500" y="3305620"/>
              <a:ext cx="4529645" cy="12663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92"/>
                </a:lnSpc>
              </a:pPr>
              <a:r>
                <a:rPr lang="en-US" sz="4000" b="1" spc="100" dirty="0">
                  <a:solidFill>
                    <a:srgbClr val="000000"/>
                  </a:solidFill>
                  <a:latin typeface="Sarabun" panose="020B0604020202020204" charset="-34"/>
                </a:rPr>
                <a:t>PROJECT BUDGET MANAGEMENT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683743" y="4653417"/>
              <a:ext cx="5204141" cy="451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400" spc="25" dirty="0" err="1">
                  <a:solidFill>
                    <a:srgbClr val="343030"/>
                  </a:solidFill>
                  <a:latin typeface="Sarabun" panose="020B0604020202020204" charset="-34"/>
                  <a:cs typeface="Sarabun"/>
                </a:rPr>
                <a:t>การบริหารงบประมาณโครงการ</a:t>
              </a:r>
              <a:endParaRPr lang="en-US" sz="2400" spc="25" dirty="0">
                <a:solidFill>
                  <a:srgbClr val="343030"/>
                </a:solidFill>
                <a:latin typeface="Sarabun" panose="020B0604020202020204" charset="-34"/>
                <a:cs typeface="Sarab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กลุ่ม 18">
            <a:extLst>
              <a:ext uri="{FF2B5EF4-FFF2-40B4-BE49-F238E27FC236}">
                <a16:creationId xmlns="" xmlns:a16="http://schemas.microsoft.com/office/drawing/2014/main" id="{0F6D6A46-8BD2-4B23-A730-A2FEE1AD7E51}"/>
              </a:ext>
            </a:extLst>
          </p:cNvPr>
          <p:cNvGrpSpPr/>
          <p:nvPr/>
        </p:nvGrpSpPr>
        <p:grpSpPr>
          <a:xfrm>
            <a:off x="-112194" y="0"/>
            <a:ext cx="9977987" cy="6393180"/>
            <a:chOff x="-112194" y="0"/>
            <a:chExt cx="9977987" cy="639318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/>
            <a:srcRect l="2281" t="2877" b="57779"/>
            <a:stretch>
              <a:fillRect/>
            </a:stretch>
          </p:blipFill>
          <p:spPr>
            <a:xfrm>
              <a:off x="868" y="0"/>
              <a:ext cx="9864925" cy="2651178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-112194" y="832261"/>
              <a:ext cx="9977987" cy="986656"/>
              <a:chOff x="0" y="0"/>
              <a:chExt cx="9286350" cy="9182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286350" cy="918265"/>
              </a:xfrm>
              <a:custGeom>
                <a:avLst/>
                <a:gdLst/>
                <a:ahLst/>
                <a:cxnLst/>
                <a:rect l="l" t="t" r="r" b="b"/>
                <a:pathLst>
                  <a:path w="9286350" h="918265">
                    <a:moveTo>
                      <a:pt x="0" y="0"/>
                    </a:moveTo>
                    <a:lnTo>
                      <a:pt x="9286350" y="0"/>
                    </a:lnTo>
                    <a:lnTo>
                      <a:pt x="9286350" y="918265"/>
                    </a:lnTo>
                    <a:lnTo>
                      <a:pt x="0" y="918265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grpSp>
          <p:nvGrpSpPr>
            <p:cNvPr id="18" name="กลุ่ม 17">
              <a:extLst>
                <a:ext uri="{FF2B5EF4-FFF2-40B4-BE49-F238E27FC236}">
                  <a16:creationId xmlns="" xmlns:a16="http://schemas.microsoft.com/office/drawing/2014/main" id="{12305002-6E12-4852-93AF-39478E958336}"/>
                </a:ext>
              </a:extLst>
            </p:cNvPr>
            <p:cNvGrpSpPr/>
            <p:nvPr/>
          </p:nvGrpSpPr>
          <p:grpSpPr>
            <a:xfrm>
              <a:off x="788051" y="1129691"/>
              <a:ext cx="8313258" cy="5263489"/>
              <a:chOff x="788051" y="1129691"/>
              <a:chExt cx="8313258" cy="5263489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8051" y="3130551"/>
                <a:ext cx="673098" cy="673098"/>
              </a:xfrm>
              <a:prstGeom prst="rect">
                <a:avLst/>
              </a:prstGeom>
            </p:spPr>
          </p:pic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94145" y="3185133"/>
                <a:ext cx="673098" cy="673098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137" y="5682993"/>
                <a:ext cx="562824" cy="710187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8051" y="5684355"/>
                <a:ext cx="708825" cy="708825"/>
              </a:xfrm>
              <a:prstGeom prst="rect">
                <a:avLst/>
              </a:prstGeom>
            </p:spPr>
          </p:pic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94145" y="4433278"/>
                <a:ext cx="616808" cy="643346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8051" y="4322644"/>
                <a:ext cx="629028" cy="629028"/>
              </a:xfrm>
              <a:prstGeom prst="rect">
                <a:avLst/>
              </a:prstGeom>
            </p:spPr>
          </p:pic>
          <p:sp>
            <p:nvSpPr>
              <p:cNvPr id="11" name="TextBox 11"/>
              <p:cNvSpPr txBox="1"/>
              <p:nvPr/>
            </p:nvSpPr>
            <p:spPr>
              <a:xfrm>
                <a:off x="2619035" y="1129691"/>
                <a:ext cx="4291143" cy="3136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 err="1">
                    <a:solidFill>
                      <a:srgbClr val="FFFFFF"/>
                    </a:solidFill>
                    <a:latin typeface="Sarabun" panose="020B0604020202020204" charset="-34"/>
                    <a:cs typeface="Sarabun"/>
                  </a:rPr>
                  <a:t>ขอบเขตเนื้อหา</a:t>
                </a:r>
                <a:endParaRPr lang="en-US" sz="1899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611657" y="3273155"/>
                <a:ext cx="2807943" cy="5403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239"/>
                  </a:lnSpc>
                  <a:spcBef>
                    <a:spcPct val="0"/>
                  </a:spcBef>
                </a:pPr>
                <a:r>
                  <a:rPr lang="en-US" sz="1300" dirty="0" err="1">
                    <a:solidFill>
                      <a:srgbClr val="000000"/>
                    </a:solidFill>
                    <a:latin typeface="Sarabun" panose="020B0604020202020204" charset="-34"/>
                    <a:cs typeface="Sarabun"/>
                  </a:rPr>
                  <a:t>ระเบียบที่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เกี่ยวข้อง</a:t>
                </a:r>
                <a:r>
                  <a:rPr lang="en-US" sz="1300" dirty="0" err="1">
                    <a:solidFill>
                      <a:srgbClr val="000000"/>
                    </a:solidFill>
                    <a:latin typeface="Sarabun" panose="020B0604020202020204" charset="-34"/>
                    <a:cs typeface="Sarabun"/>
                  </a:rPr>
                  <a:t>กับการดำเนินงานวิจัยและพัฒนา</a:t>
                </a:r>
                <a:endParaRPr lang="en-US" sz="1300" dirty="0">
                  <a:solidFill>
                    <a:srgbClr val="000000"/>
                  </a:solidFill>
                  <a:latin typeface="Sarabun" panose="020B0604020202020204" charset="-34"/>
                  <a:cs typeface="Sarabun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601117" y="4579340"/>
                <a:ext cx="2109788" cy="2500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39"/>
                  </a:lnSpc>
                  <a:spcBef>
                    <a:spcPct val="0"/>
                  </a:spcBef>
                </a:pP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ขั้นตอน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วิธีการดำเนินงาน</a:t>
                </a:r>
                <a:endParaRPr lang="en-US" sz="1300" dirty="0">
                  <a:latin typeface="Sarabun" panose="020B0604020202020204" charset="-34"/>
                  <a:cs typeface="Sarabun" panose="020B0604020202020204" charset="-34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611658" y="5752244"/>
                <a:ext cx="2998450" cy="52944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239"/>
                  </a:lnSpc>
                  <a:spcBef>
                    <a:spcPct val="0"/>
                  </a:spcBef>
                </a:pP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การจัดทำแผนการใช้จ่ายเงินอุดหนุนการ</a:t>
                </a:r>
                <a:r>
                  <a:rPr lang="en-US" sz="1300" err="1">
                    <a:latin typeface="Sarabun" panose="020B0604020202020204" charset="-34"/>
                    <a:cs typeface="Sarabun" panose="020B0604020202020204" charset="-34"/>
                  </a:rPr>
                  <a:t>วิจัย</a:t>
                </a:r>
                <a:r>
                  <a:rPr lang="en-US" sz="1300">
                    <a:latin typeface="Sarabun" panose="020B0604020202020204" charset="-34"/>
                    <a:cs typeface="Sarabun" panose="020B0604020202020204" charset="-34"/>
                  </a:rPr>
                  <a:t>ฯ </a:t>
                </a:r>
                <a:r>
                  <a:rPr lang="en-US" sz="1300" err="1">
                    <a:latin typeface="Sarabun" panose="020B0604020202020204" charset="-34"/>
                    <a:cs typeface="Sarabun" panose="020B0604020202020204" charset="-34"/>
                  </a:rPr>
                  <a:t>ตาม</a:t>
                </a:r>
                <a:r>
                  <a:rPr lang="en-US" sz="1300">
                    <a:latin typeface="Sarabun" panose="020B0604020202020204" charset="-34"/>
                    <a:cs typeface="Sarabun" panose="020B0604020202020204" charset="-34"/>
                  </a:rPr>
                  <a:t>แบบ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วท.กห.๓ 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617689" y="3261757"/>
                <a:ext cx="3483620" cy="2473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39"/>
                  </a:lnSpc>
                  <a:spcBef>
                    <a:spcPct val="0"/>
                  </a:spcBef>
                </a:pP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การ</a:t>
                </a:r>
                <a:r>
                  <a:rPr lang="en-US" sz="1300" err="1">
                    <a:latin typeface="Sarabun" panose="020B0604020202020204" charset="-34"/>
                    <a:cs typeface="Sarabun" panose="020B0604020202020204" charset="-34"/>
                  </a:rPr>
                  <a:t>รายงาน</a:t>
                </a:r>
                <a:r>
                  <a:rPr lang="en-US" sz="1300">
                    <a:latin typeface="Sarabun" panose="020B0604020202020204" charset="-34"/>
                    <a:cs typeface="Sarabun" panose="020B0604020202020204" charset="-34"/>
                  </a:rPr>
                  <a:t>ความก้าวหน้า </a:t>
                </a:r>
                <a:r>
                  <a:rPr lang="en-US" sz="1300" err="1">
                    <a:latin typeface="Sarabun" panose="020B0604020202020204" charset="-34"/>
                    <a:cs typeface="Sarabun" panose="020B0604020202020204" charset="-34"/>
                  </a:rPr>
                  <a:t>ตาม</a:t>
                </a:r>
                <a:r>
                  <a:rPr lang="en-US" sz="1300">
                    <a:latin typeface="Sarabun" panose="020B0604020202020204" charset="-34"/>
                    <a:cs typeface="Sarabun" panose="020B0604020202020204" charset="-34"/>
                  </a:rPr>
                  <a:t>แบบ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วท.กห.๒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5594991" y="4608583"/>
                <a:ext cx="3377952" cy="2473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39"/>
                  </a:lnSpc>
                  <a:spcBef>
                    <a:spcPct val="0"/>
                  </a:spcBef>
                </a:pPr>
                <a:r>
                  <a:rPr lang="en-US" sz="130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การเปลี่ยนแปลงรายละเอียด</a:t>
                </a:r>
                <a:r>
                  <a:rPr lang="en-US" sz="1300" err="1">
                    <a:latin typeface="Sarabun" panose="020B0604020202020204" charset="-34"/>
                    <a:cs typeface="Sarabun" panose="020B0604020202020204" charset="-34"/>
                  </a:rPr>
                  <a:t>ของ</a:t>
                </a:r>
                <a:r>
                  <a:rPr lang="en-US" sz="1300">
                    <a:latin typeface="Sarabun" panose="020B0604020202020204" charset="-34"/>
                    <a:cs typeface="Sarabun" panose="020B0604020202020204" charset="-34"/>
                  </a:rPr>
                  <a:t>โครงการ</a:t>
                </a:r>
                <a:endParaRPr lang="en-US" sz="1300" dirty="0">
                  <a:latin typeface="Sarabun" panose="020B0604020202020204" charset="-34"/>
                  <a:cs typeface="Sarabun" panose="020B0604020202020204" charset="-34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5594991" y="5890356"/>
                <a:ext cx="2869704" cy="2473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39"/>
                  </a:lnSpc>
                  <a:spcBef>
                    <a:spcPct val="0"/>
                  </a:spcBef>
                </a:pPr>
                <a:r>
                  <a:rPr lang="en-US" sz="1300">
                    <a:latin typeface="Sarabun" panose="020B0604020202020204" charset="-34"/>
                    <a:cs typeface="Sarabun" panose="020B0604020202020204" charset="-34"/>
                  </a:rPr>
                  <a:t> </a:t>
                </a:r>
                <a:r>
                  <a:rPr lang="en-US" sz="1300" dirty="0" err="1">
                    <a:latin typeface="Sarabun" panose="020B0604020202020204" charset="-34"/>
                    <a:cs typeface="Sarabun" panose="020B0604020202020204" charset="-34"/>
                  </a:rPr>
                  <a:t>การ</a:t>
                </a:r>
                <a:r>
                  <a:rPr lang="en-US" sz="1300" err="1">
                    <a:latin typeface="Sarabun" panose="020B0604020202020204" charset="-34"/>
                    <a:cs typeface="Sarabun" panose="020B0604020202020204" charset="-34"/>
                  </a:rPr>
                  <a:t>ปิด</a:t>
                </a:r>
                <a:r>
                  <a:rPr lang="en-US" sz="1300">
                    <a:latin typeface="Sarabun" panose="020B0604020202020204" charset="-34"/>
                    <a:cs typeface="Sarabun" panose="020B0604020202020204" charset="-34"/>
                  </a:rPr>
                  <a:t>โครงการ </a:t>
                </a:r>
                <a:r>
                  <a:rPr lang="en-US" sz="1300" err="1">
                    <a:latin typeface="Sarabun" panose="020B0604020202020204" charset="-34"/>
                    <a:cs typeface="Sarabun" panose="020B0604020202020204" charset="-34"/>
                  </a:rPr>
                  <a:t>ตาม</a:t>
                </a:r>
                <a:r>
                  <a:rPr lang="en-US" sz="1300">
                    <a:latin typeface="Sarabun" panose="020B0604020202020204" charset="-34"/>
                    <a:cs typeface="Sarabun" panose="020B0604020202020204" charset="-34"/>
                  </a:rPr>
                  <a:t>แบบ</a:t>
                </a:r>
                <a:r>
                  <a:rPr lang="en-US" sz="1300" dirty="0">
                    <a:latin typeface="Sarabun" panose="020B0604020202020204" charset="-34"/>
                    <a:cs typeface="Sarabun" panose="020B0604020202020204" charset="-34"/>
                  </a:rPr>
                  <a:t> วท.กห.๕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กลุ่ม 19">
            <a:extLst>
              <a:ext uri="{FF2B5EF4-FFF2-40B4-BE49-F238E27FC236}">
                <a16:creationId xmlns="" xmlns:a16="http://schemas.microsoft.com/office/drawing/2014/main" id="{092E16E6-48D5-4E04-BBB2-5BC794B10376}"/>
              </a:ext>
            </a:extLst>
          </p:cNvPr>
          <p:cNvGrpSpPr/>
          <p:nvPr/>
        </p:nvGrpSpPr>
        <p:grpSpPr>
          <a:xfrm>
            <a:off x="-81813" y="140222"/>
            <a:ext cx="9872380" cy="6572807"/>
            <a:chOff x="-81813" y="140222"/>
            <a:chExt cx="9872380" cy="6572807"/>
          </a:xfrm>
        </p:grpSpPr>
        <p:grpSp>
          <p:nvGrpSpPr>
            <p:cNvPr id="2" name="Group 2"/>
            <p:cNvGrpSpPr/>
            <p:nvPr/>
          </p:nvGrpSpPr>
          <p:grpSpPr>
            <a:xfrm>
              <a:off x="-81813" y="140222"/>
              <a:ext cx="9832787" cy="1447939"/>
              <a:chOff x="0" y="0"/>
              <a:chExt cx="6236536" cy="91836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236536" cy="918369"/>
              </a:xfrm>
              <a:custGeom>
                <a:avLst/>
                <a:gdLst/>
                <a:ahLst/>
                <a:cxnLst/>
                <a:rect l="l" t="t" r="r" b="b"/>
                <a:pathLst>
                  <a:path w="6236536" h="918369">
                    <a:moveTo>
                      <a:pt x="0" y="0"/>
                    </a:moveTo>
                    <a:lnTo>
                      <a:pt x="6236536" y="0"/>
                    </a:lnTo>
                    <a:lnTo>
                      <a:pt x="6236536" y="918369"/>
                    </a:lnTo>
                    <a:lnTo>
                      <a:pt x="0" y="918369"/>
                    </a:lnTo>
                    <a:close/>
                  </a:path>
                </a:pathLst>
              </a:custGeom>
              <a:solidFill>
                <a:srgbClr val="18445D"/>
              </a:solidFill>
            </p:spPr>
          </p:sp>
        </p:grpSp>
        <p:sp>
          <p:nvSpPr>
            <p:cNvPr id="4" name="AutoShape 4"/>
            <p:cNvSpPr/>
            <p:nvPr/>
          </p:nvSpPr>
          <p:spPr>
            <a:xfrm>
              <a:off x="3653319" y="875621"/>
              <a:ext cx="6137248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" name="Group 5"/>
            <p:cNvGrpSpPr/>
            <p:nvPr/>
          </p:nvGrpSpPr>
          <p:grpSpPr>
            <a:xfrm>
              <a:off x="731520" y="1927733"/>
              <a:ext cx="8290560" cy="1178052"/>
              <a:chOff x="0" y="0"/>
              <a:chExt cx="4253089" cy="60434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253089" cy="604345"/>
              </a:xfrm>
              <a:custGeom>
                <a:avLst/>
                <a:gdLst/>
                <a:ahLst/>
                <a:cxnLst/>
                <a:rect l="l" t="t" r="r" b="b"/>
                <a:pathLst>
                  <a:path w="4253089" h="604345">
                    <a:moveTo>
                      <a:pt x="0" y="0"/>
                    </a:moveTo>
                    <a:lnTo>
                      <a:pt x="4253089" y="0"/>
                    </a:lnTo>
                    <a:lnTo>
                      <a:pt x="4253089" y="604345"/>
                    </a:lnTo>
                    <a:lnTo>
                      <a:pt x="0" y="604345"/>
                    </a:lnTo>
                    <a:close/>
                  </a:path>
                </a:pathLst>
              </a:custGeom>
              <a:solidFill>
                <a:srgbClr val="BAE0FF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31520" y="3277743"/>
              <a:ext cx="8290560" cy="2295652"/>
              <a:chOff x="0" y="0"/>
              <a:chExt cx="4253089" cy="117767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253089" cy="1177678"/>
              </a:xfrm>
              <a:custGeom>
                <a:avLst/>
                <a:gdLst/>
                <a:ahLst/>
                <a:cxnLst/>
                <a:rect l="l" t="t" r="r" b="b"/>
                <a:pathLst>
                  <a:path w="4253089" h="1177678">
                    <a:moveTo>
                      <a:pt x="0" y="0"/>
                    </a:moveTo>
                    <a:lnTo>
                      <a:pt x="4253089" y="0"/>
                    </a:lnTo>
                    <a:lnTo>
                      <a:pt x="4253089" y="1177678"/>
                    </a:lnTo>
                    <a:lnTo>
                      <a:pt x="0" y="1177678"/>
                    </a:lnTo>
                    <a:close/>
                  </a:path>
                </a:pathLst>
              </a:custGeom>
              <a:solidFill>
                <a:srgbClr val="BAE0F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731520" y="5750560"/>
              <a:ext cx="8290560" cy="543052"/>
              <a:chOff x="0" y="0"/>
              <a:chExt cx="4253089" cy="27858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253089" cy="278588"/>
              </a:xfrm>
              <a:custGeom>
                <a:avLst/>
                <a:gdLst/>
                <a:ahLst/>
                <a:cxnLst/>
                <a:rect l="l" t="t" r="r" b="b"/>
                <a:pathLst>
                  <a:path w="4253089" h="278588">
                    <a:moveTo>
                      <a:pt x="0" y="0"/>
                    </a:moveTo>
                    <a:lnTo>
                      <a:pt x="4253089" y="0"/>
                    </a:lnTo>
                    <a:lnTo>
                      <a:pt x="4253089" y="278588"/>
                    </a:lnTo>
                    <a:lnTo>
                      <a:pt x="0" y="278588"/>
                    </a:lnTo>
                    <a:close/>
                  </a:path>
                </a:pathLst>
              </a:custGeom>
              <a:solidFill>
                <a:srgbClr val="BAE0F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731520" y="2025772"/>
              <a:ext cx="7770653" cy="271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1" lvl="1" indent="-183515">
                <a:lnSpc>
                  <a:spcPts val="2380"/>
                </a:lnSpc>
                <a:buFont typeface="Arial"/>
                <a:buChar char="•"/>
              </a:pP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ระเบียบ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กห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ว่าด้วยเงินอุดหนุนการวิจัยและพัฒนาการทหาร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พ.ศ.๒๕๕๔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31520" y="660132"/>
              <a:ext cx="1759297" cy="297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 err="1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ระเบียบที่เกี่ยวข้อง</a:t>
              </a:r>
              <a:r>
                <a:rPr lang="en-US" sz="1800" dirty="0">
                  <a:solidFill>
                    <a:srgbClr val="FFFFFF"/>
                  </a:solidFill>
                  <a:latin typeface="Sarabun" panose="020B0604020202020204" charset="-34"/>
                  <a:cs typeface="Sarabun"/>
                </a:rPr>
                <a:t>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31520" y="2388992"/>
              <a:ext cx="8290560" cy="579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1" lvl="1" indent="-183515">
                <a:lnSpc>
                  <a:spcPts val="2380"/>
                </a:lnSpc>
                <a:buFont typeface="Arial"/>
                <a:buChar char="•"/>
              </a:pP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ระเบียบ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กห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ว่าด้วยการวิจัยและพัฒนาวิทยาศาสตร์และเทคโนโลยีการทหาร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ของกระทรวงกลาโหม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พ.ศ.๒๕๕๕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31520" y="3422015"/>
              <a:ext cx="8245787" cy="58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1" lvl="1" indent="-183515">
                <a:lnSpc>
                  <a:spcPts val="2380"/>
                </a:lnSpc>
                <a:buFont typeface="Arial"/>
                <a:buChar char="•"/>
              </a:pP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ระเบียบ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ว่าด้วยการใช้จ่ายเงินอุดหนุนการวิจัยและพัฒนาการทหาร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พ.ศ.๒๕๕๔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และ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ฉบับที่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๒ พ.ศ.๒๕๕๖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31520" y="4175125"/>
              <a:ext cx="8329453" cy="271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1" lvl="1" indent="-183515" algn="just">
                <a:lnSpc>
                  <a:spcPts val="2380"/>
                </a:lnSpc>
                <a:buFont typeface="Arial"/>
                <a:buChar char="•"/>
              </a:pP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ระเบียบ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ว่าด้วยการควบคุมการใช้จ่ายเงินอุดหนุนฯ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พ.ศ.๒๕๕๔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31520" y="4650226"/>
              <a:ext cx="7877056" cy="274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1" lvl="1" indent="-183515" algn="just">
                <a:lnSpc>
                  <a:spcPts val="2380"/>
                </a:lnSpc>
                <a:buFont typeface="Arial"/>
                <a:buChar char="•"/>
              </a:pP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ระเบียบ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ว่าด้วยการจ่ายเงินค่าตอบแทนที่ปรึกษาเกี่ยวกับการวิจัยฯ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พ.ศ.๒๕๕๔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31520" y="5094726"/>
              <a:ext cx="7503953" cy="274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1" lvl="1" indent="-183515">
                <a:lnSpc>
                  <a:spcPts val="2380"/>
                </a:lnSpc>
                <a:buFont typeface="Arial"/>
                <a:buChar char="•"/>
              </a:pP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ระเบียบ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วท.กห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. </a:t>
              </a: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ว่าด้วยการจ่ายเงินค่าตอบแทนการปฏิบัติงานสนามฯ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พ.ศ.๒๕๕๔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31520" y="5839460"/>
              <a:ext cx="7046753" cy="271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1" lvl="1" indent="-183515">
                <a:lnSpc>
                  <a:spcPts val="2380"/>
                </a:lnSpc>
                <a:buFont typeface="Arial"/>
                <a:buChar char="•"/>
              </a:pPr>
              <a:r>
                <a:rPr lang="en-US" sz="1500" dirty="0" err="1">
                  <a:latin typeface="Sarabun" panose="020B0604020202020204" charset="-34"/>
                  <a:cs typeface="Sarabun" panose="020B0604020202020204" charset="-34"/>
                </a:rPr>
                <a:t>พ.ร.บ.การจัดซื้อจัดจ้างและการบริหารพัสดุภาครัฐ</a:t>
              </a:r>
              <a:r>
                <a:rPr lang="en-US" sz="1500" dirty="0">
                  <a:latin typeface="Sarabun" panose="020B0604020202020204" charset="-34"/>
                  <a:cs typeface="Sarabun" panose="020B0604020202020204" charset="-34"/>
                </a:rPr>
                <a:t> พ.ศ.๒๕๖๐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-81813" y="6713029"/>
              <a:ext cx="8463280" cy="0"/>
            </a:xfrm>
            <a:prstGeom prst="line">
              <a:avLst/>
            </a:prstGeom>
            <a:ln w="57150" cap="flat">
              <a:solidFill>
                <a:srgbClr val="EA028B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2821</Words>
  <Application>Microsoft Office PowerPoint</Application>
  <PresentationFormat>กำหนดเอง</PresentationFormat>
  <Paragraphs>310</Paragraphs>
  <Slides>32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41" baseType="lpstr">
      <vt:lpstr>Arial</vt:lpstr>
      <vt:lpstr>Angsana New</vt:lpstr>
      <vt:lpstr>Sarabun</vt:lpstr>
      <vt:lpstr>Sarabun Bold</vt:lpstr>
      <vt:lpstr>TH SarabunPSK</vt:lpstr>
      <vt:lpstr>Arimo</vt:lpstr>
      <vt:lpstr>Calibri</vt:lpstr>
      <vt:lpstr>Cordia New</vt:lpstr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แผนกบริหาร</dc:title>
  <dc:creator>UserPRO</dc:creator>
  <cp:lastModifiedBy>admin</cp:lastModifiedBy>
  <cp:revision>39</cp:revision>
  <dcterms:created xsi:type="dcterms:W3CDTF">2006-08-16T00:00:00Z</dcterms:created>
  <dcterms:modified xsi:type="dcterms:W3CDTF">2022-10-19T01:51:34Z</dcterms:modified>
  <dc:identifier>DAE8huN5YMs</dc:identifier>
</cp:coreProperties>
</file>