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5" r:id="rId2"/>
    <p:sldId id="256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4B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4B70233-1B4D-4D33-8FC9-305E824CDA4B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BA67F1B-73CF-48DB-B421-F5F322D1F1D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6AF15-E48B-4A70-92C1-645F87BFF81D}" type="datetimeFigureOut">
              <a:rPr lang="th-TH" smtClean="0"/>
              <a:pPr/>
              <a:t>18/10/65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1A6E-B0ED-48CF-AA71-69B45769246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8940"/>
            <a:ext cx="1675822" cy="5340121"/>
            <a:chOff x="0" y="0"/>
            <a:chExt cx="1255347" cy="3612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5347" cy="3612823"/>
            </a:xfrm>
            <a:custGeom>
              <a:avLst/>
              <a:gdLst/>
              <a:ahLst/>
              <a:cxnLst/>
              <a:rect l="l" t="t" r="r" b="b"/>
              <a:pathLst>
                <a:path w="1255347" h="3612823">
                  <a:moveTo>
                    <a:pt x="0" y="0"/>
                  </a:moveTo>
                  <a:lnTo>
                    <a:pt x="1255347" y="0"/>
                  </a:lnTo>
                  <a:lnTo>
                    <a:pt x="1255347" y="3612823"/>
                  </a:lnTo>
                  <a:lnTo>
                    <a:pt x="0" y="3612823"/>
                  </a:lnTo>
                  <a:close/>
                </a:path>
              </a:pathLst>
            </a:custGeom>
            <a:solidFill>
              <a:srgbClr val="1844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11882" r="11882"/>
          <a:stretch>
            <a:fillRect/>
          </a:stretch>
        </p:blipFill>
        <p:spPr>
          <a:xfrm>
            <a:off x="514351" y="1302848"/>
            <a:ext cx="2322942" cy="20186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 l="11666" r="11666"/>
          <a:stretch>
            <a:fillRect/>
          </a:stretch>
        </p:blipFill>
        <p:spPr>
          <a:xfrm>
            <a:off x="514351" y="3536471"/>
            <a:ext cx="2322942" cy="201868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467215" y="5555152"/>
            <a:ext cx="775313" cy="543908"/>
            <a:chOff x="0" y="0"/>
            <a:chExt cx="1793623" cy="1258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E0256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467215" y="758940"/>
            <a:ext cx="775313" cy="543908"/>
            <a:chOff x="0" y="0"/>
            <a:chExt cx="1793623" cy="1258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E0256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1" y="214312"/>
            <a:ext cx="2047298" cy="2039573"/>
          </a:xfrm>
          <a:prstGeom prst="rect">
            <a:avLst/>
          </a:prstGeom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0" y="6034062"/>
            <a:ext cx="342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645"/>
              </a:lnSpc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.ท.สมศักดิ์  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สมโภชน์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3645"/>
              </a:lnSpc>
            </a:pP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ผช.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หน.นายทหารการเงิน 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สกง.วท.กห.</a:t>
            </a:r>
            <a:endParaRPr lang="en-US" sz="23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138837"/>
            <a:ext cx="2644211" cy="39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3"/>
          <p:cNvSpPr txBox="1"/>
          <p:nvPr/>
        </p:nvSpPr>
        <p:spPr>
          <a:xfrm>
            <a:off x="3904363" y="2985994"/>
            <a:ext cx="4124021" cy="515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th-TH" sz="4000" b="1" spc="25" dirty="0" smtClean="0">
                <a:solidFill>
                  <a:srgbClr val="343030"/>
                </a:solidFill>
                <a:latin typeface="TH SarabunPSK" pitchFamily="34" charset="-34"/>
                <a:cs typeface="TH SarabunPSK" pitchFamily="34" charset="-34"/>
              </a:rPr>
              <a:t>การดำเนินการด้านการเงิน</a:t>
            </a:r>
            <a:endParaRPr lang="en-US" sz="4000" b="1" spc="25" dirty="0">
              <a:solidFill>
                <a:srgbClr val="34303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9286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ปัญหาที่พบบ่อย (ต่อ)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77635" y="1571612"/>
            <a:ext cx="7920000" cy="52864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๔. ยังขาดช่องทางการประสานงานที่ดี สำหรับฝ่ายการเงินของ</a:t>
            </a: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โครงการกับ สกง.วท.กห. ขอให้หน่วยที่ขอเบิกเงินเพิ่มหมายเลข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โทรศัพท์ที่สามารถติดต่อได้มาในตัวเรื่องด้วยทุกครั้ง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9286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6000" b="1" dirty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การดำเนินการด้านการเงิน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77635" y="1428736"/>
            <a:ext cx="7920000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55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การตั้งฎีกาเบิกเงิน ประกอบด้วย</a:t>
            </a:r>
            <a:endParaRPr lang="en-US" sz="355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๑. หน่วยต้องดำเนินการเปิดบัญชีเงินฝากธนาคาร</a:t>
            </a:r>
            <a:endParaRPr lang="en-US" sz="355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๒. ตั้งฎีกาเบิกเงินอุดหนุนมายัง วท.กห. ผ่านสายการบังคับ</a:t>
            </a: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บัญชา</a:t>
            </a:r>
          </a:p>
          <a:p>
            <a:pPr>
              <a:spcBef>
                <a:spcPts val="600"/>
              </a:spcBef>
            </a:pPr>
            <a:r>
              <a:rPr lang="th-TH" sz="355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เอกสาร</a:t>
            </a:r>
            <a:r>
              <a:rPr lang="th-TH" sz="355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ที่ใช้ในการเบิกเงิน ประกอบด้วย</a:t>
            </a:r>
            <a:endParaRPr lang="en-US" sz="355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๑. </a:t>
            </a: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ฎีกาเบิกเงินอื่น (กง.๑๐)</a:t>
            </a:r>
            <a:endParaRPr lang="en-US" sz="355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๒. </a:t>
            </a: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หน้างบใบสำคัญคู่จ่าย (กง.๑๐.๑) </a:t>
            </a:r>
            <a:endParaRPr lang="en-US" sz="355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๓. </a:t>
            </a: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ใบสำคัญรับเงิน (กง.๒)</a:t>
            </a:r>
            <a:endParaRPr lang="en-US" sz="355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๔. </a:t>
            </a: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หน้าสมุดบัญชีเงินฝากธนาคารโครงการ</a:t>
            </a:r>
            <a:endParaRPr lang="en-US" sz="355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๕. </a:t>
            </a: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หนังสืออนุมัติโครงการ งบประมาณ และแผนการใช้จ่ายเงิน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9286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ตัวอย่าง ฎีกาเบิกเงินอื่น (กง.๑๐) 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กง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428736"/>
            <a:ext cx="3786904" cy="51919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142876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ตัวอย่าง หน้างบใบสำคัญคู่จ่าย</a:t>
            </a:r>
            <a:b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(กง.๑๐.๑) 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กง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046" y="1928802"/>
            <a:ext cx="3671342" cy="47149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9286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ตัวอย่าง ใบสำคัญรับเงิน (กง.๒) 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กง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00198"/>
            <a:ext cx="4011199" cy="52149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9286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การนำส่งคืนเงิน / ส่งดอกเบี้ย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77635" y="1428736"/>
            <a:ext cx="7920000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55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การนำส่งดอกเบี้ย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๑. ทุกสิ้นเดือน มิ.ย. และ ธ.ค. ของทุกปี ธนาคารจะคำนวณ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ดอกเบี้ยเงินฝากธนาคาร และโอนเข้าบัญชีเงินฝากธนาคารของ  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โครงการ ให้ ฝ่ายการเงินของโครงการ ดำเนินการดังนี้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๒. ฝ่ายการเงินของโครงการจะต้องดำเนินการขออนุมัตินำส่ง</a:t>
            </a: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ดอกเบี้ยเงินฝากธนาคารของโครงการ และนำส่งดอกเบี้ยต่อ   </a:t>
            </a: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วท.กห. ภายใน ๑๕ วัน หลังจากสิ้นเดือน มิ.ย. และ ธ.ค.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9286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การนำส่งคืนเงิน / ส่งดอกเบี้ย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77635" y="1285860"/>
            <a:ext cx="7920000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55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การนำส่งดอกเบี้ย (ต่อ)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๓. การนำส่งดอกเบี้ย กระทำได้ ๒ วิธี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๓.๑ นำเงินสดพร้อมใบนำส่ง (กง.๔) มาส่งที่ สกง.วท.กห.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๓.๒ </a:t>
            </a:r>
            <a:r>
              <a:rPr lang="th-TH" spc="-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นำเงินเข้าฝากบัญชีเงินฝากธนาคารตามที่ประสานกับ สกง.วท.กห.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(เบอร์โทรศัพท์ ๐ ๒๕๖๐ ๕๒๖๘ - ๙) เนื่องจากปัจจุบัน วท.กห.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มีการเปิดบัญชีตามแหล่งที่มาของงบประมาณ (๑.งบประมาณ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รายจ่ายประจำปี, ๒. วช., ๓. สกสว.) และส่งใบนำส่ง (กง.๔)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มาที่ สกง.วท.กห. โดยทางไปรษณีย์ (อาคาร สป. (ศรีสมาน)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เลขที่ ๑๒๗ ม.๓ ต.บ้านใหม่ อ.ปากเกร็ด จ.นนทุบรี ๑๑๑๒๐) </a:t>
            </a:r>
          </a:p>
          <a:p>
            <a:pPr algn="thaiDist">
              <a:spcBef>
                <a:spcPts val="0"/>
              </a:spcBef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(ทั้งนี้ขอให้ส่งรายละเอียดการนำส่งมาทางโทรสารก่อนทุกครั้งที่โอนเงินเข้าบัญชี (เบอร์โทรสาร ๐ ๒๕๖๐ ๕๖๐๗))</a:t>
            </a:r>
            <a:endParaRPr lang="th-TH" sz="355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9286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การนำส่งคืนเงิน / ส่งดอกเบี้ย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77635" y="1428736"/>
            <a:ext cx="7920000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55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การส่งเงินคืน</a:t>
            </a:r>
          </a:p>
          <a:p>
            <a:pPr algn="thaiDist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เมื่อมีการอนุมัติให้คืนเงินเหลือจ่าย เงินที่หมดความจำเป็น หรือสาเหตุอื่นๆ ซึ่งนายทหารโครงการได้เรียนชี้แจงให้ วท.กห. ทราบ แล้ว ให้ฝ่ายการเงินประสานการปฏิบัติกับ สกง.วท.กห.</a:t>
            </a:r>
          </a:p>
          <a:p>
            <a:pPr algn="thaiDist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เพื่อนำส่งเช่นเดียวกับการนำส่งดอกเบี้ยเงินฝากธนาคาร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7635" y="428603"/>
            <a:ext cx="7920000" cy="9286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6000" b="1" dirty="0" smtClean="0">
                <a:ln w="10541" cmpd="sng">
                  <a:solidFill>
                    <a:srgbClr val="6666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ปัญหาที่พบบ่อย</a:t>
            </a:r>
            <a:endParaRPr lang="th-TH" sz="6000" b="1" dirty="0">
              <a:ln w="10541" cmpd="sng">
                <a:solidFill>
                  <a:srgbClr val="666666"/>
                </a:solidFill>
                <a:prstDash val="solid"/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77635" y="1428736"/>
            <a:ext cx="7920000" cy="52864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๑. เอกสารประกอบฎีกาเบิกเงินมีไม่ครบ หรือไม่ถูกต้อง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๒. ผู้ลงชื่อรับเงินในใบสำคัญรับเงิน (กง.๒) ไม่ตรงตามระเบียบ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และควรเว้น ว/ด/ป เพื่อ สกง.วท.กห. จะลงวันที่ให้ตรงกับ</a:t>
            </a: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วันที่จ่ายเงินจริงต่อไป </a:t>
            </a:r>
          </a:p>
          <a:p>
            <a:pPr algn="l">
              <a:spcBef>
                <a:spcPts val="0"/>
              </a:spcBef>
            </a:pP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๓. การนำฝากเงินเข้ามาในบัญชีฝากธนาคารของ วท.กห. </a:t>
            </a: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โดยไม่รู้แหล่งที่มา ซึ่งฝ่ายการเงินของโครงการรู้หมายเลขบัญชี </a:t>
            </a: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ที่เคยประสานไว้กับ สกง.วท.กห. โดยไม่ได้แจ้ง ทำให้ทาง  </a:t>
            </a:r>
          </a:p>
          <a:p>
            <a:pPr algn="l">
              <a:spcBef>
                <a:spcPts val="0"/>
              </a:spcBef>
            </a:pPr>
            <a:r>
              <a:rPr lang="th-TH" sz="35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สกง.วท.กห.ไม่สามารถดำเนินการใดๆต่อไปได้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504</Words>
  <Application>Microsoft Office PowerPoint</Application>
  <PresentationFormat>นำเสนอทางหน้าจอ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ภาพนิ่ง 1</vt:lpstr>
      <vt:lpstr>การดำเนินการด้านการเงิน</vt:lpstr>
      <vt:lpstr>ตัวอย่าง ฎีกาเบิกเงินอื่น (กง.๑๐) </vt:lpstr>
      <vt:lpstr>ตัวอย่าง หน้างบใบสำคัญคู่จ่าย (กง.๑๐.๑) </vt:lpstr>
      <vt:lpstr>ตัวอย่าง ใบสำคัญรับเงิน (กง.๒) </vt:lpstr>
      <vt:lpstr>การนำส่งคืนเงิน / ส่งดอกเบี้ย</vt:lpstr>
      <vt:lpstr>การนำส่งคืนเงิน / ส่งดอกเบี้ย</vt:lpstr>
      <vt:lpstr>การนำส่งคืนเงิน / ส่งดอกเบี้ย</vt:lpstr>
      <vt:lpstr>ปัญหาที่พบบ่อย</vt:lpstr>
      <vt:lpstr>ปัญหาที่พบบ่อย (ต่อ)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การดำเนินการด้านการเงิน</dc:title>
  <dc:creator>User</dc:creator>
  <cp:lastModifiedBy>User</cp:lastModifiedBy>
  <cp:revision>22</cp:revision>
  <dcterms:created xsi:type="dcterms:W3CDTF">2022-04-01T03:31:30Z</dcterms:created>
  <dcterms:modified xsi:type="dcterms:W3CDTF">2022-10-18T04:01:42Z</dcterms:modified>
</cp:coreProperties>
</file>